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fd66f45a404fb3" /><Relationship Type="http://schemas.openxmlformats.org/officeDocument/2006/relationships/extended-properties" Target="/docProps/app.xml" Id="R61f10c6a75944005" /><Relationship Type="http://schemas.openxmlformats.org/officeDocument/2006/relationships/officeDocument" Target="/ppt/presentation.xml" Id="R70f054562c1c4a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c8c9eb64b643ed"/>
  </p:sldMasterIdLst>
  <p:notesMasterIdLst>
    <p:notesMasterId xmlns:r="http://schemas.openxmlformats.org/officeDocument/2006/relationships" r:id="Rf4b70dd32b83493e"/>
  </p:notesMasterIdLst>
  <p:sldIdLst>
    <p:sldId xmlns:r="http://schemas.openxmlformats.org/officeDocument/2006/relationships" id="256" r:id="Rc3802adc4cc24784"/>
    <p:sldId xmlns:r="http://schemas.openxmlformats.org/officeDocument/2006/relationships" id="257" r:id="R2fcde62e364d47c7"/>
    <p:sldId xmlns:r="http://schemas.openxmlformats.org/officeDocument/2006/relationships" id="258" r:id="R2cdbac57ed4c4f69"/>
    <p:sldId xmlns:r="http://schemas.openxmlformats.org/officeDocument/2006/relationships" id="259" r:id="R6692146ac141469a"/>
    <p:sldId xmlns:r="http://schemas.openxmlformats.org/officeDocument/2006/relationships" id="260" r:id="R111d6a08ae514105"/>
    <p:sldId xmlns:r="http://schemas.openxmlformats.org/officeDocument/2006/relationships" id="261" r:id="R59b450eaf3244bf8"/>
    <p:sldId xmlns:r="http://schemas.openxmlformats.org/officeDocument/2006/relationships" id="262" r:id="R964418bc531b42df"/>
    <p:sldId xmlns:r="http://schemas.openxmlformats.org/officeDocument/2006/relationships" id="263" r:id="Ra3580c34cb3447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2554efdc184df4" /><Relationship Type="http://schemas.openxmlformats.org/officeDocument/2006/relationships/slideMaster" Target="/ppt/slideMasters/slideMaster1.xml" Id="R3ac8c9eb64b643ed" /><Relationship Type="http://schemas.openxmlformats.org/officeDocument/2006/relationships/notesMaster" Target="/ppt/notesMasters/notesMaster1.xml" Id="Rf4b70dd32b83493e" /><Relationship Type="http://schemas.openxmlformats.org/officeDocument/2006/relationships/presProps" Target="/ppt/presProps.xml" Id="R0c88235116c3450f" /><Relationship Type="http://schemas.openxmlformats.org/officeDocument/2006/relationships/tableStyles" Target="/ppt/tableStyles.xml" Id="R90ee35074a4d4313" /><Relationship Type="http://schemas.openxmlformats.org/officeDocument/2006/relationships/slide" Target="/ppt/slides/slide1.xml" Id="Rc3802adc4cc24784" /><Relationship Type="http://schemas.openxmlformats.org/officeDocument/2006/relationships/slide" Target="/ppt/slides/slide2.xml" Id="R2fcde62e364d47c7" /><Relationship Type="http://schemas.openxmlformats.org/officeDocument/2006/relationships/slide" Target="/ppt/slides/slide3.xml" Id="R2cdbac57ed4c4f69" /><Relationship Type="http://schemas.openxmlformats.org/officeDocument/2006/relationships/slide" Target="/ppt/slides/slide4.xml" Id="R6692146ac141469a" /><Relationship Type="http://schemas.openxmlformats.org/officeDocument/2006/relationships/slide" Target="/ppt/slides/slide5.xml" Id="R111d6a08ae514105" /><Relationship Type="http://schemas.openxmlformats.org/officeDocument/2006/relationships/slide" Target="/ppt/slides/slide6.xml" Id="R59b450eaf3244bf8" /><Relationship Type="http://schemas.openxmlformats.org/officeDocument/2006/relationships/slide" Target="/ppt/slides/slide7.xml" Id="R964418bc531b42df" /><Relationship Type="http://schemas.openxmlformats.org/officeDocument/2006/relationships/slide" Target="/ppt/slides/slide8.xml" Id="Ra3580c34cb3447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f4b9bc7ffb42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848384f5894cf8" /><Relationship Type="http://schemas.openxmlformats.org/officeDocument/2006/relationships/notesMaster" Target="/ppt/notesMasters/notesMaster1.xml" Id="R985418f579c247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29e520f3c24dbf" /><Relationship Type="http://schemas.openxmlformats.org/officeDocument/2006/relationships/notesMaster" Target="/ppt/notesMasters/notesMaster1.xml" Id="R33b130c609594a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3fe62601874c9d" /><Relationship Type="http://schemas.openxmlformats.org/officeDocument/2006/relationships/notesMaster" Target="/ppt/notesMasters/notesMaster1.xml" Id="R75efb4a4e9864d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e30fea56324135" /><Relationship Type="http://schemas.openxmlformats.org/officeDocument/2006/relationships/notesMaster" Target="/ppt/notesMasters/notesMaster1.xml" Id="Rb342ade4a3cd41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0906af3da84c86" /><Relationship Type="http://schemas.openxmlformats.org/officeDocument/2006/relationships/notesMaster" Target="/ppt/notesMasters/notesMaster1.xml" Id="R5ac75dc088a74c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78bd44d3444837" /><Relationship Type="http://schemas.openxmlformats.org/officeDocument/2006/relationships/notesMaster" Target="/ppt/notesMasters/notesMaster1.xml" Id="Rf1e42d05570846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43dd5966094b68" /><Relationship Type="http://schemas.openxmlformats.org/officeDocument/2006/relationships/notesMaster" Target="/ppt/notesMasters/notesMaster1.xml" Id="Rc62b58fb672f4d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922146caa94707" /><Relationship Type="http://schemas.openxmlformats.org/officeDocument/2006/relationships/notesMaster" Target="/ppt/notesMasters/notesMaster1.xml" Id="Rb9a0ffbef90f41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c2be6e60c74d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e944c8b46a442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3c9cb7f260429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15ff7661844e9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4b70c6a4cc425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365700df2d42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8e4b24956b46aa" /><Relationship Type="http://schemas.openxmlformats.org/officeDocument/2006/relationships/slideLayout" Target="/ppt/slideLayouts/slideLayout1.xml" Id="R9484adcd2c3040c5" /><Relationship Type="http://schemas.openxmlformats.org/officeDocument/2006/relationships/slideLayout" Target="/ppt/slideLayouts/slideLayout2.xml" Id="R0cd4df0760d04e1c" /><Relationship Type="http://schemas.openxmlformats.org/officeDocument/2006/relationships/slideLayout" Target="/ppt/slideLayouts/slideLayout3.xml" Id="Rd262bba6b5ce4f60" /><Relationship Type="http://schemas.openxmlformats.org/officeDocument/2006/relationships/slideLayout" Target="/ppt/slideLayouts/slideLayout4.xml" Id="R7fd80afa814549ef" /><Relationship Type="http://schemas.openxmlformats.org/officeDocument/2006/relationships/slideLayout" Target="/ppt/slideLayouts/slideLayout5.xml" Id="Rd1e554563ca645ff" /><Relationship Type="http://schemas.openxmlformats.org/officeDocument/2006/relationships/slideLayout" Target="/ppt/slideLayouts/slideLayout6.xml" Id="Rd9ae6fc968e847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84adcd2c3040c5"/>
    <p:sldLayoutId xmlns:r="http://schemas.openxmlformats.org/officeDocument/2006/relationships" id="2147483650" r:id="R0cd4df0760d04e1c"/>
    <p:sldLayoutId xmlns:r="http://schemas.openxmlformats.org/officeDocument/2006/relationships" id="2147483651" r:id="Rd262bba6b5ce4f60"/>
    <p:sldLayoutId xmlns:r="http://schemas.openxmlformats.org/officeDocument/2006/relationships" id="2147483652" r:id="R7fd80afa814549ef"/>
    <p:sldLayoutId xmlns:r="http://schemas.openxmlformats.org/officeDocument/2006/relationships" id="2147483653" r:id="Rd1e554563ca645ff"/>
    <p:sldLayoutId xmlns:r="http://schemas.openxmlformats.org/officeDocument/2006/relationships" id="2147483654" r:id="Rd9ae6fc968e847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0febc51c5445cf" /><Relationship Type="http://schemas.openxmlformats.org/officeDocument/2006/relationships/notesSlide" Target="/ppt/notesSlides/notesSlide1.xml" Id="R7ff7f0c01872458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f1459d5ac44b77" /><Relationship Type="http://schemas.openxmlformats.org/officeDocument/2006/relationships/notesSlide" Target="/ppt/notesSlides/notesSlide2.xml" Id="R74458ce9663041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734beaab2c4b2d" /><Relationship Type="http://schemas.openxmlformats.org/officeDocument/2006/relationships/chart" Target="/ppt/slides/charts/chart1.xml" Id="R4457ad1a489e4538" /><Relationship Type="http://schemas.openxmlformats.org/officeDocument/2006/relationships/notesSlide" Target="/ppt/notesSlides/notesSlide3.xml" Id="R4248d3417d2447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a991e20c4f4464" /><Relationship Type="http://schemas.openxmlformats.org/officeDocument/2006/relationships/notesSlide" Target="/ppt/notesSlides/notesSlide4.xml" Id="Rcab3297b26bc43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bd68c09942404b" /><Relationship Type="http://schemas.openxmlformats.org/officeDocument/2006/relationships/notesSlide" Target="/ppt/notesSlides/notesSlide5.xml" Id="R33c6c5f06b214c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cf02cd061464f" /><Relationship Type="http://schemas.openxmlformats.org/officeDocument/2006/relationships/notesSlide" Target="/ppt/notesSlides/notesSlide6.xml" Id="R179b15d8990b43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40e0a2d05b4ab3" /><Relationship Type="http://schemas.openxmlformats.org/officeDocument/2006/relationships/notesSlide" Target="/ppt/notesSlides/notesSlide7.xml" Id="R43f828e6c2384d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bc24b97bf446e8" /><Relationship Type="http://schemas.openxmlformats.org/officeDocument/2006/relationships/notesSlide" Target="/ppt/notesSlides/notesSlide8.xml" Id="Rb3b01df542404293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varyColors val="0"/>
        <c:ser>
          <c:idx val="0"/>
          <c:order val="0"/>
          <c:tx>
            <c:v>Late-response rate</c:v>
          </c:tx>
          <c:spPr>
            <a:solidFill xmlns:a="http://schemas.openxmlformats.org/drawingml/2006/main">
              <a:srgbClr val="2373B5"/>
            </a:solidFill>
          </c:spPr>
          <c:invertIfNegative val="0"/>
          <c:cat>
            <c:strLit>
              <c:ptCount val="2"/>
              <c:pt idx="0">
                <c:v>Baseline (n=600)</c:v>
              </c:pt>
              <c:pt idx="1">
                <c:v>Pilot (n=150)</c:v>
              </c:pt>
            </c:strLit>
          </c:cat>
          <c:val>
            <c:numLit>
              <c:formatCode>0%</c:formatCode>
              <c:ptCount val="2"/>
              <c:pt idx="0">
                <c:v>0.3</c:v>
              </c:pt>
              <c:pt idx="1">
                <c:v>0.1</c:v>
              </c:pt>
            </c:numLit>
          </c:val>
        </c:ser>
        <c:dLbls>
          <c:numFmt formatCode="0%" sourceLinked="0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0.4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47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AA8EC-16A7-435C-BD68-F68644DE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86D95-A9D2-4A27-B800-82CE79AA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397CD-5F5D-46CD-8114-E7CF5D91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6390C-8DC7-49E1-8CB3-3043249E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1. Your completed Black Belt project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CE28B5-34F1-4E5D-A524-626016C5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Bring your weekly work together into one clear project story.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35FB84-0A2F-4FF0-A1C4-29B31AB9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12103C-EE0B-4AF5-8810-F98AACE4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9672C-648F-4AC6-9B05-DBEF2D5A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C83C26-D03A-46C2-909F-1468605AD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57019-AED3-4811-A615-0B3DDD84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04708-342D-4C21-980E-FFBB2E74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A9D5E-0598-4D39-B547-264247D2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Project title: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Your name: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Organization or scenario: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Main outcome: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Current project status: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86D49E-56B6-447D-976E-B5EBEC08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Identify whether your project uses workplace data or an approved simulated scenario.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1C49A-8699-4388-898D-BA5F9E05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2E803-7A35-480B-A3F5-BF9FAC6B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38E037-8D61-45D5-A9B4-D653C099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Project: Reducing Customer Support Response Time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Leader: Alex Morgan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Organization: Example Services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Outcome: Pilot late-response rate fell from 30% to 10%.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Status: Longer follow-up still needed.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1AA58-53AC-4F24-9150-C4C37831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2E8EB-144A-44B4-B7B4-EFC5BF73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D19BF-141C-4059-BF91-1049C3F8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82ABB-BA31-4156-845B-57540D7E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2. DMAIC evidence checklist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A6D672-4FCD-44B2-9F8F-0200BD34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Confirm that each phase includes evidence and explains your decisions.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11446-1919-4A6B-8231-C8BD2A27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4165F-ABF3-4BC5-9F1A-14C42D913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6E6D0C-220E-40AB-8B62-D374B673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4A830-66E4-44A5-8A67-D16A8BDEC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84F44C-823C-497E-841E-B6A9BC52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196F4A-D77F-46E9-A464-934EBA3C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DB162-D4AE-4C17-BE25-C0F64C4F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Define evidence: [Enter slide/file]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Measure evidence: [Enter slide/file]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Analyze evidence: [Enter slide/file]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Improve evidence: [Enter slide/file]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Control evidence: [Enter slide/file]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Missing items: [Enter or none]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6779B-B7C1-41C3-A09E-E4AD4146C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the course project guidelines to check any additional requirements, including FMEA.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4FDF6D-7A3A-4C5F-9780-D5C6C0A5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CB97AF-25AF-466D-96D9-E3CDD665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A96D96-295A-4FE5-8667-A1EE2EDC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DEFINE: Charter and measurable goal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MEASURE: Process map, data checks, baseline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ANALYZE: Cause investigation and evidence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IMPROVE: Solution choice and pilot results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CONTROL: Standard work and monitoring plan</a:t>
            </a:r>
          </a:p>
        </p:txBody>
      </p:sp>
    </p:spTree>
    <p:extLst>
      <p:ext uri="{BB962C8B-B14F-4D97-AF65-F5344CB8AC3E}">
        <p14:creationId xmlns:p14="http://schemas.microsoft.com/office/powerpoint/2010/main" val="17981319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E6110-704F-4FD4-9C9F-866542D4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B7E0E9-97B5-456C-BC0B-DC3BE4CF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8D897-C1BC-43BF-BCFA-CA29704BB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86F222-92C5-4280-BFC4-5D0E3895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3. Your final results graph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76524-0484-4B63-9293-79F987B6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Choose the clearest graph showing the result against your original goal.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37AFE-D01A-43C9-844F-65B9A106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F63C9-01FB-4069-9EEE-CACCEC30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CCC7CF-39E7-44AB-BCDE-41CF82CC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C6AB4A-9D3E-4D3C-9584-530C7536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6522D-4B84-4677-8089-A04A14BA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2C289-8BAA-4A1D-8C3D-A59FB2F2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CBE82-C204-40CD-85CB-98C16A63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[Insert your final results graph]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Baseline and latest period: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Sample sizes: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Goal and result: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Limitations: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25EC2-832B-45AB-81CD-4145A4CD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Include your calculations and supporting data. Use the same metric definitions throughout.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857C9A-8FF2-4A92-8A11-FA8A0E2E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778F58-95D4-4DDE-8431-84631568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E7C6E6-B7EF-4755-B019-83F88C4D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500062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4365B"/>
                </a:solidFill>
              </a:defRPr>
            </a:defPPr>
            <a:lvl1pPr>
              <a:defRPr sz="1725" b="0">
                <a:solidFill>
                  <a:srgbClr val="14365B"/>
                </a:solidFill>
              </a:defRPr>
            </a:lvl1pPr>
            <a:lvl2pPr>
              <a:defRPr sz="1725" b="0">
                <a:solidFill>
                  <a:srgbClr val="14365B"/>
                </a:solidFill>
              </a:defRPr>
            </a:lvl2pPr>
            <a:lvl3pPr>
              <a:defRPr sz="1725" b="0">
                <a:solidFill>
                  <a:srgbClr val="14365B"/>
                </a:solidFill>
              </a:defRPr>
            </a:lvl3pPr>
            <a:lvl4pPr>
              <a:defRPr sz="1725" b="0">
                <a:solidFill>
                  <a:srgbClr val="14365B"/>
                </a:solidFill>
              </a:defRPr>
            </a:lvl4pPr>
            <a:lvl5pPr>
              <a:defRPr sz="1725" b="0">
                <a:solidFill>
                  <a:srgbClr val="14365B"/>
                </a:solidFill>
              </a:defRPr>
            </a:lvl5pPr>
            <a:lvl6pPr>
              <a:defRPr sz="1725" b="0">
                <a:solidFill>
                  <a:srgbClr val="14365B"/>
                </a:solidFill>
              </a:defRPr>
            </a:lvl6pPr>
            <a:lvl7pPr>
              <a:defRPr sz="1725" b="0">
                <a:solidFill>
                  <a:srgbClr val="14365B"/>
                </a:solidFill>
              </a:defRPr>
            </a:lvl7pPr>
            <a:lvl8pPr>
              <a:defRPr sz="1725" b="0">
                <a:solidFill>
                  <a:srgbClr val="14365B"/>
                </a:solidFill>
              </a:defRPr>
            </a:lvl8pPr>
            <a:lvl9pPr>
              <a:defRPr sz="1725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Baseline: 30% late (180 of 600)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Pilot: 10% late (15 of 150)</a:t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Goal: 10% or less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365B"/>
                </a:solidFill>
              </a:defRPr>
            </a:pPr>
            <a:r>
              <a:rPr sz="1725" b="0">
                <a:solidFill>
                  <a:srgbClr val="14365B"/>
                </a:solidFill>
              </a:rPr>
              <a:t>Pilot target met. Sustained performance remains to be confirmed.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62C27F2D-1B8E-4EBC-B168-2F7EFF5C987D}"/>
              </a:ext>
            </a:extLst>
          </p:cNvPr>
          <p:cNvGraphicFramePr/>
          <p:nvPr/>
        </p:nvGraphicFramePr>
        <p:xfrm>
          <a:off xmlns:a="http://schemas.openxmlformats.org/drawingml/2006/main" x="742950" y="4400550"/>
          <a:ext xmlns:a="http://schemas.openxmlformats.org/drawingml/2006/main" cx="4762500" cy="11811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457ad1a489e4538"/>
          </a:graphicData>
        </a:graphic>
      </p:graphicFrame>
    </p:spTree>
    <p:extLst>
      <p:ext uri="{BB962C8B-B14F-4D97-AF65-F5344CB8AC3E}">
        <p14:creationId xmlns:p14="http://schemas.microsoft.com/office/powerpoint/2010/main" val="20862375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EB60C-932A-4210-85D4-F20801F9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F69167-C6CE-4B5F-BE08-6DB44734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91044-9690-4466-99B3-819E085C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0FBD1-B206-4EA7-9631-0E1C40A6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4. Business value and ownership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D20B3-6A0A-431A-9931-7DC0C0A0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Explain the value delivered and who will sustain the process.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768F3-7C6E-420F-8B96-9727A1AD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9D036-B0A8-4150-B09A-21FB8F1A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8A030F-9135-4495-BA31-D63B0744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12DE5-9FCF-4ED6-9AB5-E15771CC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705EC3-CD7A-4563-8D21-49F62FB0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F9F99-A3F8-4594-851D-2FEC1D42C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DBA92B-AEAA-4A07-B19E-0336766B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Verified business benefit: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Costs and savings evidence: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Process owner: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Monitoring and response plan: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F5BEA-D876-4E43-8D5C-5F2818F1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Keep measured benefits separate from projections. Include any unresolved handoff actions.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31303-D467-4EC3-88E4-ED8D94EC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BA556-810A-4800-93DA-B84A8CA6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366193-910A-4DFF-B5C0-38C129C2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Verified service benefit: A smaller share of first responses missed the 24-hour window.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Cash savings: Not verified.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Process owner: Support Supervisor.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Monitoring: Weekly late-response report.</a:t>
            </a:r>
          </a:p>
        </p:txBody>
      </p:sp>
    </p:spTree>
    <p:extLst>
      <p:ext uri="{BB962C8B-B14F-4D97-AF65-F5344CB8AC3E}">
        <p14:creationId xmlns:p14="http://schemas.microsoft.com/office/powerpoint/2010/main" val="8957256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2820B-0681-4C67-8304-38B23294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679DCC-DB12-4D70-B904-8C9F0785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1FB965-6B35-4104-997A-C1C35CC0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87B61-0E4D-4E55-8C97-BD3EB60D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5. Leadership recommendation and feedback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26141-CC23-439E-A653-8573C7A8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Include the recommendation you prepared in Week 7 and any feedback received.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387F9-0282-4D9D-8BC5-CC0F33A7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C88B71-842A-4670-AFEE-0DF9B9A7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EBCE91-7753-4C50-852C-A8C916BC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72E525-B803-4299-B863-C5C8F8D7D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F840E-2AA9-4F15-8859-EBCD7654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893D5D-C465-425A-B2C0-D198CD48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D0160-F8E1-446B-9DDF-3D718B6B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Recommendation: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Presentation audience/date: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Feedback or decision: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Next action and owner: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3C683-5CF1-4393-92F8-64A782FD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If you practiced with classmates, label the presentation and feedback as simulated.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313C9-4D7F-4B8C-9CE0-E14D8B93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E19FC0-12B8-4FEC-B3DD-D8ED22D84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830C3-D1C6-479D-8D38-61CFAD50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Recommendation: Approve an expanded four-week trial.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Leadership decision: Pending.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 action: Confirm resources and agree on a start date after approval.</a:t>
            </a:r>
          </a:p>
        </p:txBody>
      </p:sp>
    </p:spTree>
    <p:extLst>
      <p:ext uri="{BB962C8B-B14F-4D97-AF65-F5344CB8AC3E}">
        <p14:creationId xmlns:p14="http://schemas.microsoft.com/office/powerpoint/2010/main" val="4506630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B2E7F-6E93-47BD-ADD8-01AECA8B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CCD179-AF11-4462-B575-B10A6E14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460EB-A629-4517-8A07-5E6F2ECD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E60EA-D877-4BC7-9002-032F47AD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6. Final quality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3F28C-A847-46F2-9B30-95374584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Review the completed project before uploading it for assessment.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305D9B-26D1-4738-A467-D037BE87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98637-9536-44B8-B70B-08056A4D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1A8BBB-FE9F-4009-AB7E-22455249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F9718B-7E3A-4522-979F-2B41FD80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D40BD-34C7-49B2-B5C2-C221226C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613233-6D4A-4331-8D83-2A3CB3CE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D16F2-9C5A-4D88-9BB8-F7053D75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[Mark each item complete]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Weekly work included: [ 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Charts and calculations checked: [ 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Sources/assumptions clear: [ 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Confidential information removed: [ 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File opens correctly: [ 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26BE1-E2BA-40C2-A60A-0045E22E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Remove unused prompts and example content from your final presentation.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C0BAF9-866C-4985-A699-41871776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E8EAF-222A-4E07-8C04-D33A5DCCD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8FC31-818C-4EAB-8506-6253C7A4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All weekly sections included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Charts have titles, units, and sample sizes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Calculations match the stated results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Sources and assumptions identified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Confidential information removed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File opens and slides are readable</a:t>
            </a:r>
          </a:p>
        </p:txBody>
      </p:sp>
    </p:spTree>
    <p:extLst>
      <p:ext uri="{BB962C8B-B14F-4D97-AF65-F5344CB8AC3E}">
        <p14:creationId xmlns:p14="http://schemas.microsoft.com/office/powerpoint/2010/main" val="16897322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6F926-277A-4BE4-A058-8EE268CC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EA03FD-0C41-4E8E-ADBB-FDA9DB43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AE599-404D-4970-9A5F-E97AC7BA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0BAD4-33BA-4C73-B852-7502CEC4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7. Project submission record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D2613-C248-413D-A622-4129E02B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Upload your completed project through the designated course submission link.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FBC21-014E-41C2-9644-9FE520CA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D71455-F7C2-4A72-A137-6DDFA5AD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BB1C0-7B50-4921-9EB6-6E1A3E88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49C062-8309-450C-A302-B7373BBB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F7158-7F63-412D-ADD5-6AFF092D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B741B0-3C5E-44D7-A6FF-EF58DF9B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53473B-0295-400F-A4F4-A97E0F27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Final project file: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Supporting files: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Submission date: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Confirmation/reference: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Review status: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0B533-C428-48D6-B67E-2F5494E2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Project submission does not itself confirm approval. Follow the reviewer’s feedback if revisions are needed.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DDDE2-1F7B-4F84-9DE5-1AACF825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C6ECA-2A14-4D97-8D6A-4CB47073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4DF75F-2259-4AB6-B214-071C3412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Suggested file name: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Alex_Morgan_Black_Belt_Final_Project.pptx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Include supporting data and calculations.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Save the submission confirmation and follow the instructions provided for review.</a:t>
            </a:r>
          </a:p>
        </p:txBody>
      </p:sp>
    </p:spTree>
    <p:extLst>
      <p:ext uri="{BB962C8B-B14F-4D97-AF65-F5344CB8AC3E}">
        <p14:creationId xmlns:p14="http://schemas.microsoft.com/office/powerpoint/2010/main" val="8475782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EEF56-DBB4-4383-80B9-724B0B43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D6D67-45C9-4F82-B380-E05861DA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1">
                <a:solidFill>
                  <a:srgbClr val="14365B"/>
                </a:solidFill>
              </a:defRPr>
            </a:defPPr>
            <a:lvl1pPr>
              <a:defRPr sz="1425" b="1">
                <a:solidFill>
                  <a:srgbClr val="14365B"/>
                </a:solidFill>
              </a:defRPr>
            </a:lvl1pPr>
            <a:lvl2pPr>
              <a:defRPr sz="1425" b="1">
                <a:solidFill>
                  <a:srgbClr val="14365B"/>
                </a:solidFill>
              </a:defRPr>
            </a:lvl2pPr>
            <a:lvl3pPr>
              <a:defRPr sz="1425" b="1">
                <a:solidFill>
                  <a:srgbClr val="14365B"/>
                </a:solidFill>
              </a:defRPr>
            </a:lvl3pPr>
            <a:lvl4pPr>
              <a:defRPr sz="1425" b="1">
                <a:solidFill>
                  <a:srgbClr val="14365B"/>
                </a:solidFill>
              </a:defRPr>
            </a:lvl4pPr>
            <a:lvl5pPr>
              <a:defRPr sz="1425" b="1">
                <a:solidFill>
                  <a:srgbClr val="14365B"/>
                </a:solidFill>
              </a:defRPr>
            </a:lvl5pPr>
            <a:lvl6pPr>
              <a:defRPr sz="1425" b="1">
                <a:solidFill>
                  <a:srgbClr val="14365B"/>
                </a:solidFill>
              </a:defRPr>
            </a:lvl6pPr>
            <a:lvl7pPr>
              <a:defRPr sz="1425" b="1">
                <a:solidFill>
                  <a:srgbClr val="14365B"/>
                </a:solidFill>
              </a:defRPr>
            </a:lvl7pPr>
            <a:lvl8pPr>
              <a:defRPr sz="1425" b="1">
                <a:solidFill>
                  <a:srgbClr val="14365B"/>
                </a:solidFill>
              </a:defRPr>
            </a:lvl8pPr>
            <a:lvl9pPr>
              <a:defRPr sz="1425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14365B"/>
                </a:solidFill>
              </a:defRPr>
            </a:pPr>
            <a:r>
              <a:rPr sz="1425" b="1">
                <a:solidFill>
                  <a:srgbClr val="14365B"/>
                </a:solidFill>
              </a:rPr>
              <a:t>STAR GLOBAL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2781C-487A-4E26-9B85-03DD25579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526475"/>
                </a:solidFill>
              </a:defRPr>
            </a:defPPr>
            <a:lvl1pPr>
              <a:defRPr sz="1350" b="1">
                <a:solidFill>
                  <a:srgbClr val="526475"/>
                </a:solidFill>
              </a:defRPr>
            </a:lvl1pPr>
            <a:lvl2pPr>
              <a:defRPr sz="1350" b="1">
                <a:solidFill>
                  <a:srgbClr val="526475"/>
                </a:solidFill>
              </a:defRPr>
            </a:lvl2pPr>
            <a:lvl3pPr>
              <a:defRPr sz="1350" b="1">
                <a:solidFill>
                  <a:srgbClr val="526475"/>
                </a:solidFill>
              </a:defRPr>
            </a:lvl3pPr>
            <a:lvl4pPr>
              <a:defRPr sz="1350" b="1">
                <a:solidFill>
                  <a:srgbClr val="526475"/>
                </a:solidFill>
              </a:defRPr>
            </a:lvl4pPr>
            <a:lvl5pPr>
              <a:defRPr sz="1350" b="1">
                <a:solidFill>
                  <a:srgbClr val="526475"/>
                </a:solidFill>
              </a:defRPr>
            </a:lvl5pPr>
            <a:lvl6pPr>
              <a:defRPr sz="1350" b="1">
                <a:solidFill>
                  <a:srgbClr val="526475"/>
                </a:solidFill>
              </a:defRPr>
            </a:lvl6pPr>
            <a:lvl7pPr>
              <a:defRPr sz="1350" b="1">
                <a:solidFill>
                  <a:srgbClr val="526475"/>
                </a:solidFill>
              </a:defRPr>
            </a:lvl7pPr>
            <a:lvl8pPr>
              <a:defRPr sz="1350" b="1">
                <a:solidFill>
                  <a:srgbClr val="526475"/>
                </a:solidFill>
              </a:defRPr>
            </a:lvl8pPr>
            <a:lvl9pPr>
              <a:defRPr sz="1350" b="1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526475"/>
                </a:solidFill>
              </a:defRPr>
            </a:pPr>
            <a:r>
              <a:rPr sz="1350" b="1">
                <a:solidFill>
                  <a:srgbClr val="526475"/>
                </a:solidFill>
              </a:rPr>
              <a:t>WEEK 8  /  FINAL REVIEW &amp; SUBMISSION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B5F1B9-9351-4D39-B5FA-A8356450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7250"/>
            <a:ext cx="11277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14365B"/>
                </a:solidFill>
              </a:defRPr>
            </a:defPPr>
            <a:lvl1pPr>
              <a:defRPr sz="3150" b="1">
                <a:solidFill>
                  <a:srgbClr val="14365B"/>
                </a:solidFill>
              </a:defRPr>
            </a:lvl1pPr>
            <a:lvl2pPr>
              <a:defRPr sz="3150" b="1">
                <a:solidFill>
                  <a:srgbClr val="14365B"/>
                </a:solidFill>
              </a:defRPr>
            </a:lvl2pPr>
            <a:lvl3pPr>
              <a:defRPr sz="3150" b="1">
                <a:solidFill>
                  <a:srgbClr val="14365B"/>
                </a:solidFill>
              </a:defRPr>
            </a:lvl3pPr>
            <a:lvl4pPr>
              <a:defRPr sz="3150" b="1">
                <a:solidFill>
                  <a:srgbClr val="14365B"/>
                </a:solidFill>
              </a:defRPr>
            </a:lvl4pPr>
            <a:lvl5pPr>
              <a:defRPr sz="3150" b="1">
                <a:solidFill>
                  <a:srgbClr val="14365B"/>
                </a:solidFill>
              </a:defRPr>
            </a:lvl5pPr>
            <a:lvl6pPr>
              <a:defRPr sz="3150" b="1">
                <a:solidFill>
                  <a:srgbClr val="14365B"/>
                </a:solidFill>
              </a:defRPr>
            </a:lvl6pPr>
            <a:lvl7pPr>
              <a:defRPr sz="3150" b="1">
                <a:solidFill>
                  <a:srgbClr val="14365B"/>
                </a:solidFill>
              </a:defRPr>
            </a:lvl7pPr>
            <a:lvl8pPr>
              <a:defRPr sz="3150" b="1">
                <a:solidFill>
                  <a:srgbClr val="14365B"/>
                </a:solidFill>
              </a:defRPr>
            </a:lvl8pPr>
            <a:lvl9pPr>
              <a:defRPr sz="3150" b="1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4365B"/>
                </a:solidFill>
              </a:defRPr>
            </a:pPr>
            <a:r>
              <a:rPr sz="3150" b="1">
                <a:solidFill>
                  <a:srgbClr val="14365B"/>
                </a:solidFill>
              </a:rPr>
              <a:t>8. Black Belt assessment and next steps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86B0B-70CE-4364-8F94-E332D3648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11277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Complete the required examination and track any remaining program requirements.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6F79D-D774-43C8-98EE-3FA9579E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14575"/>
            <a:ext cx="53911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6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FBD2CB-B91B-4292-B75D-32E5109CD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14575"/>
            <a:ext cx="55816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73B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72627E-CA08-4868-BDE8-10CC31E4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Exemplar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2C148-6A0A-47C3-ADE0-DC1D5ADF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81250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FFFFFF"/>
                </a:solidFill>
              </a:defRPr>
            </a:defPPr>
            <a:lvl1pPr>
              <a:defRPr sz="1875" b="1">
                <a:solidFill>
                  <a:srgbClr val="FFFFFF"/>
                </a:solidFill>
              </a:defRPr>
            </a:lvl1pPr>
            <a:lvl2pPr>
              <a:defRPr sz="1875" b="1">
                <a:solidFill>
                  <a:srgbClr val="FFFFFF"/>
                </a:solidFill>
              </a:defRPr>
            </a:lvl2pPr>
            <a:lvl3pPr>
              <a:defRPr sz="1875" b="1">
                <a:solidFill>
                  <a:srgbClr val="FFFFFF"/>
                </a:solidFill>
              </a:defRPr>
            </a:lvl3pPr>
            <a:lvl4pPr>
              <a:defRPr sz="1875" b="1">
                <a:solidFill>
                  <a:srgbClr val="FFFFFF"/>
                </a:solidFill>
              </a:defRPr>
            </a:lvl4pPr>
            <a:lvl5pPr>
              <a:defRPr sz="1875" b="1">
                <a:solidFill>
                  <a:srgbClr val="FFFFFF"/>
                </a:solidFill>
              </a:defRPr>
            </a:lvl5pPr>
            <a:lvl6pPr>
              <a:defRPr sz="1875" b="1">
                <a:solidFill>
                  <a:srgbClr val="FFFFFF"/>
                </a:solidFill>
              </a:defRPr>
            </a:lvl6pPr>
            <a:lvl7pPr>
              <a:defRPr sz="1875" b="1">
                <a:solidFill>
                  <a:srgbClr val="FFFFFF"/>
                </a:solidFill>
              </a:defRPr>
            </a:lvl7pPr>
            <a:lvl8pPr>
              <a:defRPr sz="1875" b="1">
                <a:solidFill>
                  <a:srgbClr val="FFFFFF"/>
                </a:solidFill>
              </a:defRPr>
            </a:lvl8pPr>
            <a:lvl9pPr>
              <a:defRPr sz="1875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Your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2C5BC-DDBE-497A-94C4-98CF3D39D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53911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183BE-DAB6-477B-9C9B-48817E9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52725"/>
            <a:ext cx="558165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AABBC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EA1FD2-B08F-44CD-90F8-18E25DE0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62275"/>
            <a:ext cx="51625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26475"/>
                </a:solidFill>
              </a:defRPr>
            </a:defPPr>
            <a:lvl1pPr>
              <a:defRPr sz="1800" b="0">
                <a:solidFill>
                  <a:srgbClr val="526475"/>
                </a:solidFill>
              </a:defRPr>
            </a:lvl1pPr>
            <a:lvl2pPr>
              <a:defRPr sz="1800" b="0">
                <a:solidFill>
                  <a:srgbClr val="526475"/>
                </a:solidFill>
              </a:defRPr>
            </a:lvl2pPr>
            <a:lvl3pPr>
              <a:defRPr sz="1800" b="0">
                <a:solidFill>
                  <a:srgbClr val="526475"/>
                </a:solidFill>
              </a:defRPr>
            </a:lvl3pPr>
            <a:lvl4pPr>
              <a:defRPr sz="1800" b="0">
                <a:solidFill>
                  <a:srgbClr val="526475"/>
                </a:solidFill>
              </a:defRPr>
            </a:lvl4pPr>
            <a:lvl5pPr>
              <a:defRPr sz="1800" b="0">
                <a:solidFill>
                  <a:srgbClr val="526475"/>
                </a:solidFill>
              </a:defRPr>
            </a:lvl5pPr>
            <a:lvl6pPr>
              <a:defRPr sz="1800" b="0">
                <a:solidFill>
                  <a:srgbClr val="526475"/>
                </a:solidFill>
              </a:defRPr>
            </a:lvl6pPr>
            <a:lvl7pPr>
              <a:defRPr sz="1800" b="0">
                <a:solidFill>
                  <a:srgbClr val="526475"/>
                </a:solidFill>
              </a:defRPr>
            </a:lvl7pPr>
            <a:lvl8pPr>
              <a:defRPr sz="1800" b="0">
                <a:solidFill>
                  <a:srgbClr val="526475"/>
                </a:solidFill>
              </a:defRPr>
            </a:lvl8pPr>
            <a:lvl9pPr>
              <a:defRPr sz="180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Project review status: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Exam status: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Remaining requirements: [Enter]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Revision actions: [Enter]</a:t>
            </a:r>
          </a:p>
          <a:p xmlns:a="http://schemas.openxmlformats.org/drawingml/2006/main">
            <a:pPr>
              <a:defRPr sz="1800" b="0">
                <a:solidFill>
                  <a:srgbClr val="526475"/>
                </a:solidFill>
              </a:defRPr>
            </a:pPr>
            <a:r>
              <a:rPr sz="1800" b="0">
                <a:solidFill>
                  <a:srgbClr val="526475"/>
                </a:solidFill>
              </a:rPr>
              <a:t>Completion confirmation: [Enter]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68955E-C5B5-4D1B-81EE-03535D47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95975"/>
            <a:ext cx="1123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475"/>
                </a:solidFill>
              </a:defRPr>
            </a:defPPr>
            <a:lvl1pPr>
              <a:defRPr sz="1425" b="0">
                <a:solidFill>
                  <a:srgbClr val="526475"/>
                </a:solidFill>
              </a:defRPr>
            </a:lvl1pPr>
            <a:lvl2pPr>
              <a:defRPr sz="1425" b="0">
                <a:solidFill>
                  <a:srgbClr val="526475"/>
                </a:solidFill>
              </a:defRPr>
            </a:lvl2pPr>
            <a:lvl3pPr>
              <a:defRPr sz="1425" b="0">
                <a:solidFill>
                  <a:srgbClr val="526475"/>
                </a:solidFill>
              </a:defRPr>
            </a:lvl3pPr>
            <a:lvl4pPr>
              <a:defRPr sz="1425" b="0">
                <a:solidFill>
                  <a:srgbClr val="526475"/>
                </a:solidFill>
              </a:defRPr>
            </a:lvl4pPr>
            <a:lvl5pPr>
              <a:defRPr sz="1425" b="0">
                <a:solidFill>
                  <a:srgbClr val="526475"/>
                </a:solidFill>
              </a:defRPr>
            </a:lvl5pPr>
            <a:lvl6pPr>
              <a:defRPr sz="1425" b="0">
                <a:solidFill>
                  <a:srgbClr val="526475"/>
                </a:solidFill>
              </a:defRPr>
            </a:lvl6pPr>
            <a:lvl7pPr>
              <a:defRPr sz="1425" b="0">
                <a:solidFill>
                  <a:srgbClr val="526475"/>
                </a:solidFill>
              </a:defRPr>
            </a:lvl7pPr>
            <a:lvl8pPr>
              <a:defRPr sz="1425" b="0">
                <a:solidFill>
                  <a:srgbClr val="526475"/>
                </a:solidFill>
              </a:defRPr>
            </a:lvl8pPr>
            <a:lvl9pPr>
              <a:defRPr sz="1425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475"/>
                </a:solidFill>
              </a:defRPr>
            </a:pPr>
            <a:r>
              <a:rPr sz="1425" b="0">
                <a:solidFill>
                  <a:srgbClr val="526475"/>
                </a:solidFill>
              </a:rPr>
              <a:t>Use the official course instructions for exam access, passing requirements, and credential issuance.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80C78D-2F57-42C5-AE3E-E609ED3B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3DBD1-747F-4CDB-84B2-7ABA0514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91300"/>
            <a:ext cx="1066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26475"/>
                </a:solidFill>
              </a:defRPr>
            </a:defPPr>
            <a:lvl1pPr>
              <a:defRPr sz="1050" b="0">
                <a:solidFill>
                  <a:srgbClr val="526475"/>
                </a:solidFill>
              </a:defRPr>
            </a:lvl1pPr>
            <a:lvl2pPr>
              <a:defRPr sz="1050" b="0">
                <a:solidFill>
                  <a:srgbClr val="526475"/>
                </a:solidFill>
              </a:defRPr>
            </a:lvl2pPr>
            <a:lvl3pPr>
              <a:defRPr sz="1050" b="0">
                <a:solidFill>
                  <a:srgbClr val="526475"/>
                </a:solidFill>
              </a:defRPr>
            </a:lvl3pPr>
            <a:lvl4pPr>
              <a:defRPr sz="1050" b="0">
                <a:solidFill>
                  <a:srgbClr val="526475"/>
                </a:solidFill>
              </a:defRPr>
            </a:lvl4pPr>
            <a:lvl5pPr>
              <a:defRPr sz="1050" b="0">
                <a:solidFill>
                  <a:srgbClr val="526475"/>
                </a:solidFill>
              </a:defRPr>
            </a:lvl5pPr>
            <a:lvl6pPr>
              <a:defRPr sz="1050" b="0">
                <a:solidFill>
                  <a:srgbClr val="526475"/>
                </a:solidFill>
              </a:defRPr>
            </a:lvl6pPr>
            <a:lvl7pPr>
              <a:defRPr sz="1050" b="0">
                <a:solidFill>
                  <a:srgbClr val="526475"/>
                </a:solidFill>
              </a:defRPr>
            </a:lvl7pPr>
            <a:lvl8pPr>
              <a:defRPr sz="1050" b="0">
                <a:solidFill>
                  <a:srgbClr val="526475"/>
                </a:solidFill>
              </a:defRPr>
            </a:lvl8pPr>
            <a:lvl9pPr>
              <a:defRPr sz="1050" b="0">
                <a:solidFill>
                  <a:srgbClr val="526475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26475"/>
                </a:solidFill>
              </a:defRPr>
            </a:pPr>
            <a:r>
              <a:rPr sz="1050" b="0">
                <a:solidFill>
                  <a:srgbClr val="526475"/>
                </a:solidFill>
              </a:rPr>
              <a:t>Fictional training examples. Replace prompts with your own project evidence.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11F37-1FC6-4E41-BE34-329999FA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5000625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4365B"/>
                </a:solidFill>
              </a:defRPr>
            </a:defPPr>
            <a:lvl1pPr>
              <a:defRPr sz="1800" b="0">
                <a:solidFill>
                  <a:srgbClr val="14365B"/>
                </a:solidFill>
              </a:defRPr>
            </a:lvl1pPr>
            <a:lvl2pPr>
              <a:defRPr sz="1800" b="0">
                <a:solidFill>
                  <a:srgbClr val="14365B"/>
                </a:solidFill>
              </a:defRPr>
            </a:lvl2pPr>
            <a:lvl3pPr>
              <a:defRPr sz="1800" b="0">
                <a:solidFill>
                  <a:srgbClr val="14365B"/>
                </a:solidFill>
              </a:defRPr>
            </a:lvl3pPr>
            <a:lvl4pPr>
              <a:defRPr sz="1800" b="0">
                <a:solidFill>
                  <a:srgbClr val="14365B"/>
                </a:solidFill>
              </a:defRPr>
            </a:lvl4pPr>
            <a:lvl5pPr>
              <a:defRPr sz="1800" b="0">
                <a:solidFill>
                  <a:srgbClr val="14365B"/>
                </a:solidFill>
              </a:defRPr>
            </a:lvl5pPr>
            <a:lvl6pPr>
              <a:defRPr sz="1800" b="0">
                <a:solidFill>
                  <a:srgbClr val="14365B"/>
                </a:solidFill>
              </a:defRPr>
            </a:lvl6pPr>
            <a:lvl7pPr>
              <a:defRPr sz="1800" b="0">
                <a:solidFill>
                  <a:srgbClr val="14365B"/>
                </a:solidFill>
              </a:defRPr>
            </a:lvl7pPr>
            <a:lvl8pPr>
              <a:defRPr sz="1800" b="0">
                <a:solidFill>
                  <a:srgbClr val="14365B"/>
                </a:solidFill>
              </a:defRPr>
            </a:lvl8pPr>
            <a:lvl9pPr>
              <a:defRPr sz="1800" b="0">
                <a:solidFill>
                  <a:srgbClr val="14365B"/>
                </a:solidFill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Project: Submitted for review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Exam: Follow the course exam instructions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Feedback: Awaiting review</a:t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Credential: Pending completion of requirements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4365B"/>
                </a:solidFill>
              </a:defRPr>
            </a:pPr>
            <a:r>
              <a:rPr sz="1800" b="0">
                <a:solidFill>
                  <a:srgbClr val="14365B"/>
                </a:solidFill>
              </a:rPr>
              <a:t>Next step: Respond to any requested revisions.</a:t>
            </a:r>
          </a:p>
        </p:txBody>
      </p:sp>
    </p:spTree>
    <p:extLst>
      <p:ext uri="{BB962C8B-B14F-4D97-AF65-F5344CB8AC3E}">
        <p14:creationId xmlns:p14="http://schemas.microsoft.com/office/powerpoint/2010/main" val="13043510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2026-10-25T16:06:54.4070000Z</dcterms:created>
  <dcterms:modified xsi:type="dcterms:W3CDTF">2026-10-25T16:06:54.4070000Z</dcterms:modified>
</coreProperties>
</file>