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2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3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4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5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6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charts/chart7.xml" ContentType="application/vnd.openxmlformats-officedocument.drawingml.chart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5e85332a034b82" /><Relationship Type="http://schemas.openxmlformats.org/officeDocument/2006/relationships/extended-properties" Target="/docProps/app.xml" Id="R1f91903824d4425d" /><Relationship Type="http://schemas.openxmlformats.org/officeDocument/2006/relationships/officeDocument" Target="/ppt/presentation.xml" Id="R1b9a666a532a41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d61dfe4a8e4738"/>
  </p:sldMasterIdLst>
  <p:notesMasterIdLst>
    <p:notesMasterId xmlns:r="http://schemas.openxmlformats.org/officeDocument/2006/relationships" r:id="R80b1821b89554683"/>
  </p:notesMasterIdLst>
  <p:sldIdLst>
    <p:sldId xmlns:r="http://schemas.openxmlformats.org/officeDocument/2006/relationships" id="256" r:id="R171e4049c8974c74"/>
    <p:sldId xmlns:r="http://schemas.openxmlformats.org/officeDocument/2006/relationships" id="257" r:id="R4e7127ee19b54119"/>
    <p:sldId xmlns:r="http://schemas.openxmlformats.org/officeDocument/2006/relationships" id="258" r:id="Rbdf32b11c6ab4210"/>
    <p:sldId xmlns:r="http://schemas.openxmlformats.org/officeDocument/2006/relationships" id="259" r:id="R77f47a17128447dd"/>
    <p:sldId xmlns:r="http://schemas.openxmlformats.org/officeDocument/2006/relationships" id="260" r:id="R7c76388c693f44e4"/>
    <p:sldId xmlns:r="http://schemas.openxmlformats.org/officeDocument/2006/relationships" id="261" r:id="Rabf457e70f394b72"/>
    <p:sldId xmlns:r="http://schemas.openxmlformats.org/officeDocument/2006/relationships" id="262" r:id="Rc5f62b72b7d248a3"/>
    <p:sldId xmlns:r="http://schemas.openxmlformats.org/officeDocument/2006/relationships" id="263" r:id="Rdfb5703a3d144352"/>
    <p:sldId xmlns:r="http://schemas.openxmlformats.org/officeDocument/2006/relationships" id="264" r:id="R33d1cd5e7be54d67"/>
    <p:sldId xmlns:r="http://schemas.openxmlformats.org/officeDocument/2006/relationships" id="265" r:id="R79750fe1c7ef4272"/>
    <p:sldId xmlns:r="http://schemas.openxmlformats.org/officeDocument/2006/relationships" id="266" r:id="Rc1e6b6236c944175"/>
    <p:sldId xmlns:r="http://schemas.openxmlformats.org/officeDocument/2006/relationships" id="267" r:id="Re363c53560a8457c"/>
    <p:sldId xmlns:r="http://schemas.openxmlformats.org/officeDocument/2006/relationships" id="268" r:id="R2bdfd86711c1476e"/>
    <p:sldId xmlns:r="http://schemas.openxmlformats.org/officeDocument/2006/relationships" id="269" r:id="Ra557ccda84a140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8a7accc6244338" /><Relationship Type="http://schemas.openxmlformats.org/officeDocument/2006/relationships/slideMaster" Target="/ppt/slideMasters/slideMaster1.xml" Id="Raed61dfe4a8e4738" /><Relationship Type="http://schemas.openxmlformats.org/officeDocument/2006/relationships/notesMaster" Target="/ppt/notesMasters/notesMaster1.xml" Id="R80b1821b89554683" /><Relationship Type="http://schemas.openxmlformats.org/officeDocument/2006/relationships/presProps" Target="/ppt/presProps.xml" Id="R97cc0b9a84b844ad" /><Relationship Type="http://schemas.openxmlformats.org/officeDocument/2006/relationships/tableStyles" Target="/ppt/tableStyles.xml" Id="R4b8ccbe29a6043de" /><Relationship Type="http://schemas.openxmlformats.org/officeDocument/2006/relationships/slide" Target="/ppt/slides/slide1.xml" Id="R171e4049c8974c74" /><Relationship Type="http://schemas.openxmlformats.org/officeDocument/2006/relationships/slide" Target="/ppt/slides/slide2.xml" Id="R4e7127ee19b54119" /><Relationship Type="http://schemas.openxmlformats.org/officeDocument/2006/relationships/slide" Target="/ppt/slides/slide3.xml" Id="Rbdf32b11c6ab4210" /><Relationship Type="http://schemas.openxmlformats.org/officeDocument/2006/relationships/slide" Target="/ppt/slides/slide4.xml" Id="R77f47a17128447dd" /><Relationship Type="http://schemas.openxmlformats.org/officeDocument/2006/relationships/slide" Target="/ppt/slides/slide5.xml" Id="R7c76388c693f44e4" /><Relationship Type="http://schemas.openxmlformats.org/officeDocument/2006/relationships/slide" Target="/ppt/slides/slide6.xml" Id="Rabf457e70f394b72" /><Relationship Type="http://schemas.openxmlformats.org/officeDocument/2006/relationships/slide" Target="/ppt/slides/slide7.xml" Id="Rc5f62b72b7d248a3" /><Relationship Type="http://schemas.openxmlformats.org/officeDocument/2006/relationships/slide" Target="/ppt/slides/slide8.xml" Id="Rdfb5703a3d144352" /><Relationship Type="http://schemas.openxmlformats.org/officeDocument/2006/relationships/slide" Target="/ppt/slides/slide9.xml" Id="R33d1cd5e7be54d67" /><Relationship Type="http://schemas.openxmlformats.org/officeDocument/2006/relationships/slide" Target="/ppt/slides/slide10.xml" Id="R79750fe1c7ef4272" /><Relationship Type="http://schemas.openxmlformats.org/officeDocument/2006/relationships/slide" Target="/ppt/slides/slide11.xml" Id="Rc1e6b6236c944175" /><Relationship Type="http://schemas.openxmlformats.org/officeDocument/2006/relationships/slide" Target="/ppt/slides/slide12.xml" Id="Re363c53560a8457c" /><Relationship Type="http://schemas.openxmlformats.org/officeDocument/2006/relationships/slide" Target="/ppt/slides/slide13.xml" Id="R2bdfd86711c1476e" /><Relationship Type="http://schemas.openxmlformats.org/officeDocument/2006/relationships/slide" Target="/ppt/slides/slide14.xml" Id="Ra557ccda84a140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907bf5232d44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8725dcc1584f2c" /><Relationship Type="http://schemas.openxmlformats.org/officeDocument/2006/relationships/notesMaster" Target="/ppt/notesMasters/notesMaster1.xml" Id="R7169f7d16b0d4dc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af5ec3465244a4" /><Relationship Type="http://schemas.openxmlformats.org/officeDocument/2006/relationships/notesMaster" Target="/ppt/notesMasters/notesMaster1.xml" Id="R14404df9b1194d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04d7f5abe742aa" /><Relationship Type="http://schemas.openxmlformats.org/officeDocument/2006/relationships/notesMaster" Target="/ppt/notesMasters/notesMaster1.xml" Id="Rd2dcd9d0e1e144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9b1067709f4c5b" /><Relationship Type="http://schemas.openxmlformats.org/officeDocument/2006/relationships/notesMaster" Target="/ppt/notesMasters/notesMaster1.xml" Id="Rff5ae5e74ca945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ebd635d8ac4bdf" /><Relationship Type="http://schemas.openxmlformats.org/officeDocument/2006/relationships/notesMaster" Target="/ppt/notesMasters/notesMaster1.xml" Id="R691fe46a86c745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d9537305114067" /><Relationship Type="http://schemas.openxmlformats.org/officeDocument/2006/relationships/notesMaster" Target="/ppt/notesMasters/notesMaster1.xml" Id="Rbdc56e1efa7a43b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100c936e8be47f7" /><Relationship Type="http://schemas.openxmlformats.org/officeDocument/2006/relationships/notesMaster" Target="/ppt/notesMasters/notesMaster1.xml" Id="R365279d4034d40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df899f8d84495e" /><Relationship Type="http://schemas.openxmlformats.org/officeDocument/2006/relationships/notesMaster" Target="/ppt/notesMasters/notesMaster1.xml" Id="R092b479cb8e94d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0773895861476f" /><Relationship Type="http://schemas.openxmlformats.org/officeDocument/2006/relationships/notesMaster" Target="/ppt/notesMasters/notesMaster1.xml" Id="R12d3ddcd568747a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337cd4af564834" /><Relationship Type="http://schemas.openxmlformats.org/officeDocument/2006/relationships/notesMaster" Target="/ppt/notesMasters/notesMaster1.xml" Id="Re1df8070c80d4b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2974852a1b4559" /><Relationship Type="http://schemas.openxmlformats.org/officeDocument/2006/relationships/notesMaster" Target="/ppt/notesMasters/notesMaster1.xml" Id="Re6ee264c85654c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76c11c2238f468f" /><Relationship Type="http://schemas.openxmlformats.org/officeDocument/2006/relationships/notesMaster" Target="/ppt/notesMasters/notesMaster1.xml" Id="Rbb0770e329824d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f6dbea4c01240b4" /><Relationship Type="http://schemas.openxmlformats.org/officeDocument/2006/relationships/notesMaster" Target="/ppt/notesMasters/notesMaster1.xml" Id="R579495dcc75a406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49ceab98b024ef9" /><Relationship Type="http://schemas.openxmlformats.org/officeDocument/2006/relationships/notesMaster" Target="/ppt/notesMasters/notesMaster1.xml" Id="Re69e967a1dcb4d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7cbefe315a43b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6cf0395253492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9220d52f7c48d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14aca40ef94e3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1bcc64fb23421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088d33301347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696896e35f4f9b" /><Relationship Type="http://schemas.openxmlformats.org/officeDocument/2006/relationships/slideLayout" Target="/ppt/slideLayouts/slideLayout1.xml" Id="Rce33df451fc74295" /><Relationship Type="http://schemas.openxmlformats.org/officeDocument/2006/relationships/slideLayout" Target="/ppt/slideLayouts/slideLayout2.xml" Id="R742aa85a912642ab" /><Relationship Type="http://schemas.openxmlformats.org/officeDocument/2006/relationships/slideLayout" Target="/ppt/slideLayouts/slideLayout3.xml" Id="Rf944f41f0ebb41cf" /><Relationship Type="http://schemas.openxmlformats.org/officeDocument/2006/relationships/slideLayout" Target="/ppt/slideLayouts/slideLayout4.xml" Id="R966041a52f184b53" /><Relationship Type="http://schemas.openxmlformats.org/officeDocument/2006/relationships/slideLayout" Target="/ppt/slideLayouts/slideLayout5.xml" Id="R0855949511d04186" /><Relationship Type="http://schemas.openxmlformats.org/officeDocument/2006/relationships/slideLayout" Target="/ppt/slideLayouts/slideLayout6.xml" Id="R0754c3d9458646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33df451fc74295"/>
    <p:sldLayoutId xmlns:r="http://schemas.openxmlformats.org/officeDocument/2006/relationships" id="2147483650" r:id="R742aa85a912642ab"/>
    <p:sldLayoutId xmlns:r="http://schemas.openxmlformats.org/officeDocument/2006/relationships" id="2147483651" r:id="Rf944f41f0ebb41cf"/>
    <p:sldLayoutId xmlns:r="http://schemas.openxmlformats.org/officeDocument/2006/relationships" id="2147483652" r:id="R966041a52f184b53"/>
    <p:sldLayoutId xmlns:r="http://schemas.openxmlformats.org/officeDocument/2006/relationships" id="2147483653" r:id="R0855949511d04186"/>
    <p:sldLayoutId xmlns:r="http://schemas.openxmlformats.org/officeDocument/2006/relationships" id="2147483654" r:id="R0754c3d9458646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0d3e842d9c48e0" /><Relationship Type="http://schemas.openxmlformats.org/officeDocument/2006/relationships/notesSlide" Target="/ppt/notesSlides/notesSlide1.xml" Id="R90bbbf1a273b45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e3b106f71f4a88" /><Relationship Type="http://schemas.openxmlformats.org/officeDocument/2006/relationships/notesSlide" Target="/ppt/notesSlides/notesSlide2.xml" Id="R5d88476384b846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232910f29749ea" /><Relationship Type="http://schemas.openxmlformats.org/officeDocument/2006/relationships/chart" Target="/ppt/slides/charts/chart1.xml" Id="Rabf8548fe89047d3" /><Relationship Type="http://schemas.openxmlformats.org/officeDocument/2006/relationships/notesSlide" Target="/ppt/notesSlides/notesSlide3.xml" Id="R58e07c6e89084b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05a9582f5c4600" /><Relationship Type="http://schemas.openxmlformats.org/officeDocument/2006/relationships/notesSlide" Target="/ppt/notesSlides/notesSlide4.xml" Id="R1fa5a41b7aaf4c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f8f11d346647c1" /><Relationship Type="http://schemas.openxmlformats.org/officeDocument/2006/relationships/notesSlide" Target="/ppt/notesSlides/notesSlide5.xml" Id="R5310e8841b934a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9b493f47f64b9d" /><Relationship Type="http://schemas.openxmlformats.org/officeDocument/2006/relationships/notesSlide" Target="/ppt/notesSlides/notesSlide6.xml" Id="R60b72e6162994b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c13d08f0134eed" /><Relationship Type="http://schemas.openxmlformats.org/officeDocument/2006/relationships/notesSlide" Target="/ppt/notesSlides/notesSlide7.xml" Id="R513a1941cf3248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cb3d501a004345" /><Relationship Type="http://schemas.openxmlformats.org/officeDocument/2006/relationships/chart" Target="/ppt/slides/charts/chart2.xml" Id="Rcc4e401ec9614934" /><Relationship Type="http://schemas.openxmlformats.org/officeDocument/2006/relationships/notesSlide" Target="/ppt/notesSlides/notesSlide8.xml" Id="R8df51bd7ced249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eec8023eba46ca" /><Relationship Type="http://schemas.openxmlformats.org/officeDocument/2006/relationships/chart" Target="/ppt/slides/charts/chart3.xml" Id="Rd20cd7aadd824900" /><Relationship Type="http://schemas.openxmlformats.org/officeDocument/2006/relationships/notesSlide" Target="/ppt/notesSlides/notesSlide9.xml" Id="R1b4fb93296bb43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bed9809a9c4ae9" /><Relationship Type="http://schemas.openxmlformats.org/officeDocument/2006/relationships/chart" Target="/ppt/slides/charts/chart4.xml" Id="R1aeccfb864984ad1" /><Relationship Type="http://schemas.openxmlformats.org/officeDocument/2006/relationships/notesSlide" Target="/ppt/notesSlides/notesSlide10.xml" Id="R114264b852cf47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c5d706863940a5" /><Relationship Type="http://schemas.openxmlformats.org/officeDocument/2006/relationships/chart" Target="/ppt/slides/charts/chart5.xml" Id="R9705936d111e4132" /><Relationship Type="http://schemas.openxmlformats.org/officeDocument/2006/relationships/notesSlide" Target="/ppt/notesSlides/notesSlide11.xml" Id="R64ab69d6d07e433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8b2aaa318b488a" /><Relationship Type="http://schemas.openxmlformats.org/officeDocument/2006/relationships/chart" Target="/ppt/slides/charts/chart6.xml" Id="Rf7f64e88ee624511" /><Relationship Type="http://schemas.openxmlformats.org/officeDocument/2006/relationships/notesSlide" Target="/ppt/notesSlides/notesSlide12.xml" Id="Rb243983cb2e54c3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2e6373170a4094" /><Relationship Type="http://schemas.openxmlformats.org/officeDocument/2006/relationships/chart" Target="/ppt/slides/charts/chart7.xml" Id="Rc2f82b408e154a02" /><Relationship Type="http://schemas.openxmlformats.org/officeDocument/2006/relationships/notesSlide" Target="/ppt/notesSlides/notesSlide13.xml" Id="Rd71230aca5d342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969327af7443d8" /><Relationship Type="http://schemas.openxmlformats.org/officeDocument/2006/relationships/notesSlide" Target="/ppt/notesSlides/notesSlide14.xml" Id="R8a3c965127ff42f8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Late-response rate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Baseline (n=600)</c:v>
              </c:pt>
              <c:pt idx="1">
                <c:v>Pilot (n=150)</c:v>
              </c:pt>
            </c:strLit>
          </c:cat>
          <c:val>
            <c:numLit>
              <c:formatCode>0%</c:formatCode>
              <c:ptCount val="2"/>
              <c:pt idx="0">
                <c:v>0.3</c:v>
              </c:pt>
              <c:pt idx="1">
                <c:v>0.1</c:v>
              </c:pt>
            </c:numLit>
          </c:val>
        </c:ser>
        <c:dLbls>
          <c:numFmt formatCode="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Before-and-after results</c:v>
          </c:tx>
          <c:spPr>
            <a:solidFill xmlns:a="http://schemas.openxmlformats.org/drawingml/2006/main">
              <a:srgbClr val="2373B5"/>
            </a:solidFill>
            <a:ln xmlns:a="http://schemas.openxmlformats.org/drawingml/2006/main" w="28575">
              <a:solidFill>
                <a:srgbClr val="2373B5"/>
              </a:solidFill>
              <a:prstDash val="solid"/>
            </a:ln>
          </c:spPr>
          <c:invertIfNegative val="0"/>
          <c:cat>
            <c:strLit>
              <c:ptCount val="2"/>
              <c:pt idx="0">
                <c:v>Baseline (n=600)</c:v>
              </c:pt>
              <c:pt idx="1">
                <c:v>Pilot (n=150)</c:v>
              </c:pt>
            </c:strLit>
          </c:cat>
          <c:val>
            <c:numLit>
              <c:formatCode>0%</c:formatCode>
              <c:ptCount val="2"/>
              <c:pt idx="0">
                <c:v>0.3</c:v>
              </c:pt>
              <c:pt idx="1">
                <c:v>0.1</c:v>
              </c:pt>
            </c:numLit>
          </c:val>
        </c:ser>
        <c:dLbls>
          <c:numFmt formatCode="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3.xml><?xml version="1.0" encoding="utf-8"?>
<c:chartSpace xmlns:c="http://schemas.openxmlformats.org/drawingml/2006/chart">
  <c:lang val="en-US"/>
  <c:chart>
    <c:plotArea>
      <c:lineChart>
        <c:grouping val="standard"/>
        <c:varyColors val="0"/>
        <c:ser>
          <c:idx val="0"/>
          <c:order val="0"/>
          <c:tx>
            <c:v>Performance over time</c:v>
          </c:tx>
          <c:spPr>
            <a:solidFill xmlns:a="http://schemas.openxmlformats.org/drawingml/2006/main">
              <a:srgbClr val="2373B5"/>
            </a:solidFill>
            <a:ln xmlns:a="http://schemas.openxmlformats.org/drawingml/2006/main" w="28575">
              <a:solidFill>
                <a:srgbClr val="2373B5"/>
              </a:solidFill>
              <a:prstDash val="solid"/>
            </a:ln>
          </c:spPr>
          <c:marker>
            <c:symbol val="none"/>
          </c:marker>
          <c:cat>
            <c:strLit>
              <c:ptCount val="8"/>
              <c:pt idx="0">
                <c:v>B1</c:v>
              </c:pt>
              <c:pt idx="1">
                <c:v>B2</c:v>
              </c:pt>
              <c:pt idx="2">
                <c:v>B3</c:v>
              </c:pt>
              <c:pt idx="3">
                <c:v>B4</c:v>
              </c:pt>
              <c:pt idx="4">
                <c:v>P1</c:v>
              </c:pt>
              <c:pt idx="5">
                <c:v>F1</c:v>
              </c:pt>
              <c:pt idx="6">
                <c:v>F2</c:v>
              </c:pt>
              <c:pt idx="7">
                <c:v>F3</c:v>
              </c:pt>
            </c:strLit>
          </c:cat>
          <c:val>
            <c:numLit>
              <c:formatCode>0%</c:formatCode>
              <c:ptCount val="8"/>
              <c:pt idx="0">
                <c:v>0.28</c:v>
              </c:pt>
              <c:pt idx="1">
                <c:v>0.32</c:v>
              </c:pt>
              <c:pt idx="2">
                <c:v>0.3</c:v>
              </c:pt>
              <c:pt idx="3">
                <c:v>0.3</c:v>
              </c:pt>
              <c:pt idx="4">
                <c:v>0.1</c:v>
              </c:pt>
              <c:pt idx="5">
                <c:v>0.08</c:v>
              </c:pt>
              <c:pt idx="6">
                <c:v>0.1</c:v>
              </c:pt>
              <c:pt idx="7">
                <c:v>0.09</c:v>
              </c:pt>
            </c:numLit>
          </c:val>
          <c:smooth val="0"/>
        </c:ser>
        <c:ser>
          <c:idx val="1"/>
          <c:order val="1"/>
          <c:tx>
            <c:v>Target</c:v>
          </c:tx>
          <c:spPr>
            <a:ln xmlns:a="http://schemas.openxmlformats.org/drawingml/2006/main" w="19050">
              <a:solidFill>
                <a:srgbClr val="D38D24"/>
              </a:solidFill>
              <a:prstDash val="solid"/>
            </a:ln>
          </c:spPr>
          <c:marker>
            <c:symbol val="none"/>
          </c:marker>
          <c:cat>
            <c:strLit>
              <c:ptCount val="8"/>
              <c:pt idx="0">
                <c:v>B1</c:v>
              </c:pt>
              <c:pt idx="1">
                <c:v>B2</c:v>
              </c:pt>
              <c:pt idx="2">
                <c:v>B3</c:v>
              </c:pt>
              <c:pt idx="3">
                <c:v>B4</c:v>
              </c:pt>
              <c:pt idx="4">
                <c:v>P1</c:v>
              </c:pt>
              <c:pt idx="5">
                <c:v>F1</c:v>
              </c:pt>
              <c:pt idx="6">
                <c:v>F2</c:v>
              </c:pt>
              <c:pt idx="7">
                <c:v>F3</c:v>
              </c:pt>
            </c:strLit>
          </c:cat>
          <c:val>
            <c:numLit>
              <c:formatCode>0%</c:formatCode>
              <c:ptCount val="8"/>
              <c:pt idx="0">
                <c:v>0.1</c:v>
              </c:pt>
              <c:pt idx="1">
                <c:v>0.1</c:v>
              </c:pt>
              <c:pt idx="2">
                <c:v>0.1</c:v>
              </c:pt>
              <c:pt idx="3">
                <c:v>0.1</c:v>
              </c:pt>
              <c:pt idx="4">
                <c:v>0.1</c:v>
              </c:pt>
              <c:pt idx="5">
                <c:v>0.1</c:v>
              </c:pt>
              <c:pt idx="6">
                <c:v>0.1</c:v>
              </c:pt>
              <c:pt idx="7">
                <c:v>0.1</c:v>
              </c:pt>
            </c:numLit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4.xml><?xml version="1.0" encoding="utf-8"?>
<c:chartSpace xmlns:c="http://schemas.openxmlformats.org/drawingml/2006/chart">
  <c:lang val="en-US"/>
  <c:chart>
    <c:plotArea>
      <c:barChart>
        <c:barDir val="col"/>
        <c:varyColors val="0"/>
        <c:ser>
          <c:idx val="0"/>
          <c:order val="0"/>
          <c:tx>
            <c:v>Late emails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4"/>
              <c:pt idx="0">
                <c:v>Assignment</c:v>
              </c:pt>
              <c:pt idx="1">
                <c:v>Peak load</c:v>
              </c:pt>
              <c:pt idx="2">
                <c:v>Missing info</c:v>
              </c:pt>
              <c:pt idx="3">
                <c:v>Other</c:v>
              </c:pt>
            </c:strLit>
          </c:cat>
          <c:val>
            <c:numLit>
              <c:formatCode>General</c:formatCode>
              <c:ptCount val="4"/>
              <c:pt idx="0">
                <c:v>90</c:v>
              </c:pt>
              <c:pt idx="1">
                <c:v>45</c:v>
              </c:pt>
              <c:pt idx="2">
                <c:v>30</c:v>
              </c:pt>
              <c:pt idx="3">
                <c:v>15</c:v>
              </c:pt>
            </c:numLit>
          </c:val>
        </c:ser>
        <c:axId val="1"/>
        <c:axId val="2"/>
      </c:barChart>
      <c:lineChart>
        <c:grouping val="standard"/>
        <c:varyColors val="0"/>
        <c:ser>
          <c:idx val="1"/>
          <c:order val="1"/>
          <c:tx>
            <c:v>Cumulative %</c:v>
          </c:tx>
          <c:spPr>
            <a:ln xmlns:a="http://schemas.openxmlformats.org/drawingml/2006/main" w="28575">
              <a:solidFill>
                <a:srgbClr val="D38D24"/>
              </a:solidFill>
              <a:prstDash val="solid"/>
            </a:ln>
          </c:spPr>
          <c:marker>
            <c:symbol val="none"/>
          </c:marker>
          <c:cat>
            <c:strLit>
              <c:ptCount val="4"/>
              <c:pt idx="0">
                <c:v>Assignment</c:v>
              </c:pt>
              <c:pt idx="1">
                <c:v>Peak load</c:v>
              </c:pt>
              <c:pt idx="2">
                <c:v>Missing info</c:v>
              </c:pt>
              <c:pt idx="3">
                <c:v>Other</c:v>
              </c:pt>
            </c:strLit>
          </c:cat>
          <c:val>
            <c:numLit>
              <c:formatCode>General</c:formatCode>
              <c:ptCount val="4"/>
              <c:pt idx="0">
                <c:v>0.5</c:v>
              </c:pt>
              <c:pt idx="1">
                <c:v>0.75</c:v>
              </c:pt>
              <c:pt idx="2">
                <c:v>0.9166666666666666</c:v>
              </c:pt>
              <c:pt idx="3">
                <c:v>1</c:v>
              </c:pt>
            </c:numLit>
          </c:val>
        </c:ser>
        <c:axId val="3"/>
        <c:axId val="4"/>
      </c:lineChart>
      <c:catAx>
        <c:axId val="1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2"/>
      </c:catAx>
      <c:valAx>
        <c:axId val="2"/>
        <c:scaling>
          <c:orientation val="minMax"/>
          <c:max val="100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1"/>
        <c:crossBetween val="between"/>
      </c:valAx>
      <c:catAx>
        <c:axId val="3"/>
        <c:scaling>
          <c:orientation val="minMax"/>
        </c:scaling>
        <c:delete val="1"/>
        <c:axPos val="b"/>
        <c:numFmt formatCode="General"/>
        <c:majorTickMark val="none"/>
        <c:minorTickMark val="none"/>
        <c:crossAx val="4"/>
        <c:crosses val="max"/>
      </c:catAx>
      <c:valAx>
        <c:axId val="4"/>
        <c:scaling>
          <c:orientation val="minMax"/>
          <c:max val="1"/>
          <c:min val="0"/>
        </c:scaling>
        <c:delete val="0"/>
        <c:axPos val="r"/>
        <c:numFmt formatCode="0%"/>
        <c:majorTickMark val="none"/>
        <c:minorTickMark val="none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3"/>
        <c:crossBetween val="between"/>
      </c:valAx>
    </c:plotArea>
    <c:plotVisOnly val="1"/>
  </c:chart>
</c:chartSpace>
</file>

<file path=ppt/slides/charts/chart5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Implementation cost breakdown</c:v>
          </c:tx>
          <c:spPr>
            <a:solidFill xmlns:a="http://schemas.openxmlformats.org/drawingml/2006/main">
              <a:srgbClr val="2373B5"/>
            </a:solidFill>
            <a:ln xmlns:a="http://schemas.openxmlformats.org/drawingml/2006/main" w="28575">
              <a:solidFill>
                <a:srgbClr val="2373B5"/>
              </a:solidFill>
              <a:prstDash val="solid"/>
            </a:ln>
          </c:spPr>
          <c:invertIfNegative val="0"/>
          <c:cat>
            <c:strLit>
              <c:ptCount val="2"/>
              <c:pt idx="0">
                <c:v>System setup</c:v>
              </c:pt>
              <c:pt idx="1">
                <c:v>Training</c:v>
              </c:pt>
            </c:strLit>
          </c:cat>
          <c:val>
            <c:numLit>
              <c:formatCode>$0</c:formatCode>
              <c:ptCount val="2"/>
              <c:pt idx="0">
                <c:v>200</c:v>
              </c:pt>
              <c:pt idx="1">
                <c:v>100</c:v>
              </c:pt>
            </c:numLit>
          </c:val>
        </c:ser>
        <c:dLbls>
          <c:numFmt formatCode="$0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250"/>
          <c:min val="0"/>
        </c:scaling>
        <c:delete val="0"/>
        <c:axPos val="b"/>
        <c:numFmt formatCode="$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6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Cash benefits and ongoing costs</c:v>
          </c:tx>
          <c:spPr>
            <a:solidFill xmlns:a="http://schemas.openxmlformats.org/drawingml/2006/main">
              <a:srgbClr val="2373B5"/>
            </a:solidFill>
            <a:ln xmlns:a="http://schemas.openxmlformats.org/drawingml/2006/main" w="28575">
              <a:solidFill>
                <a:srgbClr val="2373B5"/>
              </a:solidFill>
              <a:prstDash val="solid"/>
            </a:ln>
          </c:spPr>
          <c:invertIfNegative val="0"/>
          <c:cat>
            <c:strLit>
              <c:ptCount val="3"/>
              <c:pt idx="0">
                <c:v>Cash savings / month</c:v>
              </c:pt>
              <c:pt idx="1">
                <c:v>Ongoing costs / month</c:v>
              </c:pt>
              <c:pt idx="2">
                <c:v>Net benefit / month</c:v>
              </c:pt>
            </c:strLit>
          </c:cat>
          <c:val>
            <c:numLit>
              <c:formatCode>$0</c:formatCode>
              <c:ptCount val="3"/>
              <c:pt idx="0">
                <c:v>150</c:v>
              </c:pt>
              <c:pt idx="1">
                <c:v>25</c:v>
              </c:pt>
              <c:pt idx="2">
                <c:v>125</c:v>
              </c:pt>
            </c:numLit>
          </c:val>
        </c:ser>
        <c:dLbls>
          <c:numFmt formatCode="$0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200"/>
          <c:min val="0"/>
        </c:scaling>
        <c:delete val="0"/>
        <c:axPos val="b"/>
        <c:numFmt formatCode="$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7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Workload and capacity</c:v>
          </c:tx>
          <c:spPr>
            <a:solidFill xmlns:a="http://schemas.openxmlformats.org/drawingml/2006/main">
              <a:srgbClr val="2373B5"/>
            </a:solidFill>
            <a:ln xmlns:a="http://schemas.openxmlformats.org/drawingml/2006/main" w="28575">
              <a:solidFill>
                <a:srgbClr val="2373B5"/>
              </a:solidFill>
              <a:prstDash val="solid"/>
            </a:ln>
          </c:spPr>
          <c:invertIfNegative val="0"/>
          <c:cat>
            <c:strLit>
              <c:ptCount val="2"/>
              <c:pt idx="0">
                <c:v>Hours needed / week</c:v>
              </c:pt>
              <c:pt idx="1">
                <c:v>Hours available / week</c:v>
              </c:pt>
            </c:strLit>
          </c:cat>
          <c:val>
            <c:numLit>
              <c:formatCode>0</c:formatCode>
              <c:ptCount val="2"/>
              <c:pt idx="0">
                <c:v>120</c:v>
              </c:pt>
              <c:pt idx="1">
                <c:v>100</c:v>
              </c:pt>
            </c:numLit>
          </c:val>
        </c:ser>
        <c:dLbls>
          <c:numFmt formatCode="0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50"/>
          <c:min val="0"/>
        </c:scaling>
        <c:delete val="0"/>
        <c:axPos val="b"/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1D6418-0906-4BCE-9BC8-6D42541B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9B7ED1-1DCB-492C-A852-AA91402B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62B141-57BE-4EF7-8ADC-BCE06700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LEADERSHIP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92C01-256C-4B02-99C5-E6D2723E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1. Your audience and decision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3F522D-3AF4-4BDD-BBF5-B358ABC7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Identify who will hear your recommendation and what decision you need.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18326-32B5-441F-87BD-A151DB06C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7F60B-1027-4437-BB55-AD975F94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9FCAE-F6CD-4569-8D5B-90A4F284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67BBE-8882-4213-AB42-20024DD2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20BA55-C54F-4920-978B-85BF8BF5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5A5FA0-5F6E-4F03-B00C-D8A04C9DE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6D5AE2-C411-4BF2-A9EC-80EFE3D3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Audience and title: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Decision requested: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Presentation purpose: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0D8E80-FF6B-410B-87B7-CBA2CF25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Your audience may be a CEO, department manager, supervisor, or project sponsor.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084148-D406-409C-9493-DCC72AAA2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EEC18B-51CD-40B7-BCA0-DC24079A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4E5ABD-CB51-48ED-BD0E-D4E2C3C4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Audience: Customer Service Director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Decision requested: Approve a four-week expanded trial of automatic email assignment.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Presentation purpose: Explain pilot results, resources, and next steps.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47775-E476-467F-86F2-E6CA8E7D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097194-5575-4952-8E43-722FCB11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A445C-D0E3-4A85-B870-88B532C1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LEADERSHIP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4D2F0B-9101-4914-8F77-AFA6DEC4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2. Problem and business impact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446C2-1D0C-4AAB-9F03-A8EF289B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Briefly explain the problem and why leadership should act.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241CCC-B091-4436-A8E9-2B8CEFCA5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EF04EC-AF91-40FE-9D93-F2C3BC544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920B4-E416-4FA5-8919-5EFD4EB8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176EAF-2A07-4C1D-B466-6B84BC286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505DD1-E5B1-47A3-BD31-E47FD0D9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B078AE-8822-4917-BEE0-BF7D2D85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92DD8-B005-4874-806E-835AEB2E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Problem: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Baseline and sample: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Business impact: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action matters: [Explain]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C54686-A89E-4FE6-926B-9514B8767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the strongest verified facts. Keep supporting detail in your project evidence.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AF6E0-FFAA-40AE-A72D-6768F500F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22C60F-0ADB-4F91-AFBE-943D218A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CC5689-B119-407E-A937-E787CD19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Problem: 30% of customer support emails received their first response after 24 hours.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Impact: 180 of 600 emails missed the service window.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Priority: Improve timely customer service.</a:t>
            </a:r>
          </a:p>
        </p:txBody>
      </p:sp>
    </p:spTree>
    <p:extLst>
      <p:ext uri="{BB962C8B-B14F-4D97-AF65-F5344CB8AC3E}">
        <p14:creationId xmlns:p14="http://schemas.microsoft.com/office/powerpoint/2010/main" val="17395578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BBB40-9EAE-47F3-950C-A19C6D241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65F183-538F-4270-A482-762284868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BB5F1C-BA8B-4CB9-BF43-3E50C7F0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LEADERSHIP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F468C-2992-4186-B37C-EE94F6E1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3. Evidence and results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1C7F94-CEBB-4647-957F-D5B8B5FC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Show one clear graph and explain the main finding.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6E9AF-DFDD-4045-B0DC-99A3AF597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FC70B2-8098-4752-BBFF-2B98AB14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343860-350E-47E9-9B38-9005DA5A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337E17-7368-442C-ABF3-1DE8E73F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887241-E4FA-4EC3-A7A8-71F7A91B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3AF63E-0C9B-4F9A-BFB4-E9EE05381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5BD78-5CCF-46F6-947B-7CFE1B667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[Insert your strongest results graph]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Main finding: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Evidence and sample: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Limitations: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47806B-8C3D-4328-922D-57BAFBF7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Label the baseline and pilot periods. Explain any differences in workload or sample size.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5F95CE-5E76-473C-9563-5AF61F4C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7C2771-196A-42A6-A2A2-805C5CA2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F18AC-F9F2-4C1E-B56D-467805D0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50006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4365B"/>
                </a:solidFill>
              </a:defRPr>
            </a:defPPr>
            <a:lvl1pPr>
              <a:defRPr sz="1725" b="0">
                <a:solidFill>
                  <a:srgbClr val="14365B"/>
                </a:solidFill>
              </a:defRPr>
            </a:lvl1pPr>
            <a:lvl2pPr>
              <a:defRPr sz="1725" b="0">
                <a:solidFill>
                  <a:srgbClr val="14365B"/>
                </a:solidFill>
              </a:defRPr>
            </a:lvl2pPr>
            <a:lvl3pPr>
              <a:defRPr sz="1725" b="0">
                <a:solidFill>
                  <a:srgbClr val="14365B"/>
                </a:solidFill>
              </a:defRPr>
            </a:lvl3pPr>
            <a:lvl4pPr>
              <a:defRPr sz="1725" b="0">
                <a:solidFill>
                  <a:srgbClr val="14365B"/>
                </a:solidFill>
              </a:defRPr>
            </a:lvl4pPr>
            <a:lvl5pPr>
              <a:defRPr sz="1725" b="0">
                <a:solidFill>
                  <a:srgbClr val="14365B"/>
                </a:solidFill>
              </a:defRPr>
            </a:lvl5pPr>
            <a:lvl6pPr>
              <a:defRPr sz="1725" b="0">
                <a:solidFill>
                  <a:srgbClr val="14365B"/>
                </a:solidFill>
              </a:defRPr>
            </a:lvl6pPr>
            <a:lvl7pPr>
              <a:defRPr sz="1725" b="0">
                <a:solidFill>
                  <a:srgbClr val="14365B"/>
                </a:solidFill>
              </a:defRPr>
            </a:lvl7pPr>
            <a:lvl8pPr>
              <a:defRPr sz="1725" b="0">
                <a:solidFill>
                  <a:srgbClr val="14365B"/>
                </a:solidFill>
              </a:defRPr>
            </a:lvl8pPr>
            <a:lvl9pPr>
              <a:defRPr sz="172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Baseline: 30% late (180 of 600)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Pilot: 10% late (15 of 150)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The pilot met the target. Longer follow-up is still needed.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07A35646-4E83-40C2-A3C9-DB2A5CB0F905}"/>
              </a:ext>
            </a:extLst>
          </p:cNvPr>
          <p:cNvGraphicFramePr/>
          <p:nvPr/>
        </p:nvGraphicFramePr>
        <p:xfrm>
          <a:off xmlns:a="http://schemas.openxmlformats.org/drawingml/2006/main" x="742950" y="4267200"/>
          <a:ext xmlns:a="http://schemas.openxmlformats.org/drawingml/2006/main" cx="4762500" cy="13144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bf8548fe89047d3"/>
          </a:graphicData>
        </a:graphic>
      </p:graphicFrame>
    </p:spTree>
    <p:extLst>
      <p:ext uri="{BB962C8B-B14F-4D97-AF65-F5344CB8AC3E}">
        <p14:creationId xmlns:p14="http://schemas.microsoft.com/office/powerpoint/2010/main" val="16539222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3D6F2-3C94-4596-87E4-BBC78BC6B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987E94-D963-419E-A900-5570A3DB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660E6-19A4-42DE-B86A-40BB7F51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LEADERSHIP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ACC875-6851-48BE-B8A3-87D83B98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4. Your recommendation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83F15-B5FD-4576-8221-0FCA648B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State what leadership should do next and why.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41142B-EDB6-48C3-8CD1-EBF4274A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4AF71-8551-4B5A-85D6-4019D5F26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A26543-96A4-4D93-897B-658FC5191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F129E-1A3D-475A-9A13-F3CFEB2A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F1673F-F963-47EA-A6BC-F6E6ED62A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FF8B2F-9FF9-4134-A468-BB9EAA9C5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9FC6E7-46EB-4AD2-89CA-584A2D872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Recommended action: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Reason and evidence: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Alternative option: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Why this option? [Explain]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3C4FCF-6058-4F0C-BECA-07F2E6E4B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Distinguish your recommendation from an approved decision.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DD7768-E94B-4DB2-A68B-7ECFC0F2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A1171-E287-484E-8ED9-97DCF6E8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14E8DB-CE58-4543-BACA-CFAA6B66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Recommendation: Expand the trial to a second support team for four weeks.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Reason: The initial pilot met the service target.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Alternative: Continue the current small pilot if resources are unavailable.</a:t>
            </a:r>
          </a:p>
        </p:txBody>
      </p:sp>
    </p:spTree>
    <p:extLst>
      <p:ext uri="{BB962C8B-B14F-4D97-AF65-F5344CB8AC3E}">
        <p14:creationId xmlns:p14="http://schemas.microsoft.com/office/powerpoint/2010/main" val="9809335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4A457-B9B8-4ED6-8786-A663B4E1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732BDB-4F8F-4913-8CF4-B36AD1C3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0493BD-AA24-40CE-BF8E-D31C41DCD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LEADERSHIP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BE35F3-9938-4093-A9C7-1B871B61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5. Resources and implementation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74EA9E-4D7D-4005-A58F-3F9F6B9A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Explain who will do the work, when, and what support is needed.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37A31-BF4D-4696-90C1-7CD02432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2CC9EF-BB83-4253-8BB3-1494AB53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20E26B-471F-42B0-A41F-C4529CEA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4D7E2-BAE0-49B8-B016-F85B133E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DDA985-C9A3-47BF-B6F2-663F8061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3E62BF-F16D-4A33-B8D0-8A55C7E1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4C702-E851-46A5-AF6D-272D0E43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Owner: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Timeline: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People or tools needed: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Cost and source: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Review dates: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Key risk and safeguard: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8B8DBE-398D-41B6-B16C-2DB23186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Show confirmed resource needs. Mark estimates and approvals that remain pending.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94877-E7FD-4727-BBF0-80997971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8EACE8-54AE-4DA5-9F2C-DF4B1524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564939-5655-4E37-8DF3-4739E949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Owner: Support Supervisor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Duration: Four-week expanded trial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Support: IT configuration and team briefing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Cost: Estimate pending confirmation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Review: Weekly service results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Start after sponsor approval.</a:t>
            </a:r>
          </a:p>
        </p:txBody>
      </p:sp>
    </p:spTree>
    <p:extLst>
      <p:ext uri="{BB962C8B-B14F-4D97-AF65-F5344CB8AC3E}">
        <p14:creationId xmlns:p14="http://schemas.microsoft.com/office/powerpoint/2010/main" val="2839299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B2E1FC-7461-41D3-997E-06DB026A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30444-A30D-41F9-8DC3-ED4498AE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FAA45-45A8-47D0-BDDA-76177435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LEADERSHIP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A5DC90-6389-4D14-A97C-D7F2F9A9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6. Your closing request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6FE1DD-E901-48D2-A318-58C05622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End with a specific decision request and a clear next step.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58EBE-32F5-4F8E-90B3-EBB41021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B4DBC2-0972-4069-91B5-9DC5AE4D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EE33F1-1614-4F99-AA1C-21890664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14CCA0-5523-4C4B-AB16-91215D69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6650AD-C9FE-4E42-BA07-5EAADB00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3CFB1-8E22-4266-9D17-4B60ED23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D572B7-769C-4FD5-9C17-87A00DF8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We request approval to [action].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The owner will be [person].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The next step is [action/date].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Decision needed: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F66F8-1380-41D0-8A2C-9F47D7CE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Give leadership a clear choice. Record the actual decision and any conditions.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E2EFBF-DB3B-472C-B265-16A48E9F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865547-E2AD-49AC-9808-F48BD91C4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EA716E-5F12-4D66-975E-9EEBAC39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 request approval for a four-week expanded trial, led by the Support Supervisor, with weekly performance reviews.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If approved, we will confirm resources and agree on a start 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Decision needed: Approve, revise, or defer.</a:t>
            </a:r>
          </a:p>
        </p:txBody>
      </p:sp>
    </p:spTree>
    <p:extLst>
      <p:ext uri="{BB962C8B-B14F-4D97-AF65-F5344CB8AC3E}">
        <p14:creationId xmlns:p14="http://schemas.microsoft.com/office/powerpoint/2010/main" val="1246615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E798E-D604-4AB7-86CA-1148EBA9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292610-F626-4F52-A4AC-7F031D0F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89AF20-D131-48B0-B3AD-77268A82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LEADERSHIP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7765A-377C-44F0-81E8-3F2A85DE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7. Leadership feedback and follow-up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1D4FBD-3AB4-4C34-83EF-7C3AFC6F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Record questions, decisions, and actions after your presentation.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7F2EBB-3D73-49CE-B02B-54AB929B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6372C-D2B2-4DE0-9399-199D001D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FAEC56-4BC6-48CA-84AB-8DAF6094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25C973-B3D0-4299-9754-6FFF7D88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C1CE7-40C4-4A3C-A17A-6A5607C4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D8A47F-2784-416E-A090-9CAC1475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1A46D2-F289-4A31-B54C-DAA4A472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Questions received: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Responses or evidence needed: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Decision and conditions: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Next action: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Owner and due date: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3CF164-48E5-4589-969B-1924FC05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Submit your recommendation presentation and feedback record. For a practice presentation, label the feedback as simulated.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11470-84F8-4B55-98E1-3B4D267E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0712CC-FCBD-4E3F-9BB4-CABB1FE6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CF84DA-0949-4DD8-B25E-934EA3C4C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Question: Will performance hold during peak demand?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Response: The expanded trial will track workload alongside response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Decision: Pending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Next action: Confirm trial resources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Owner: Support Supervisor</a:t>
            </a:r>
          </a:p>
        </p:txBody>
      </p:sp>
    </p:spTree>
    <p:extLst>
      <p:ext uri="{BB962C8B-B14F-4D97-AF65-F5344CB8AC3E}">
        <p14:creationId xmlns:p14="http://schemas.microsoft.com/office/powerpoint/2010/main" val="11120726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0CDC8E-E628-4B52-8319-EEC0E860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97F9E4-39A7-475C-A3B4-E6FD3C77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CD2EEE-51A5-469B-A5E9-D67473A9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RECOMMENDED CHARTS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54021B-4A64-41C2-A76C-CF73595C5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Before-and-after results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CEAAF-2203-40A4-A522-41E65F22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this to show leadership the change in your main performance metric.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E41576-A2EB-446E-80BC-B7A063EB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A61B0-2FBD-437F-81AD-0B27F71A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7097A1-C57A-4D58-8D68-F5E7583D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577E7-995B-4555-9016-C848CEE3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454F2-5999-4213-A370-7C1B84E0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03E2D3-AD13-41C8-A1D0-1B6A4A89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04E3B-EBE5-4480-9A86-EEEA7D28E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Example: Late responses fell from 30% to 10% during the pilot.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F10697-8321-44B2-B6C5-85E10B1D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before-and-after chart]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Metric: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Periods and samples: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Main takeaway: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CA2E39-C14B-40E0-9B15-F365BC87B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Keep definitions consistent. State whether the result is from a pilot or sustained operation.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1BD02C-F177-4556-ADC8-00E980C72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BB8058-A7A8-435A-9F1B-8FF5CC3D6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chart examples. Replace with verified project data and label assumptions.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02EBBD0D-A09C-4CE0-B0B8-60651EEDF358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c4e401ec9614934"/>
          </a:graphicData>
        </a:graphic>
      </p:graphicFrame>
    </p:spTree>
    <p:extLst>
      <p:ext uri="{BB962C8B-B14F-4D97-AF65-F5344CB8AC3E}">
        <p14:creationId xmlns:p14="http://schemas.microsoft.com/office/powerpoint/2010/main" val="9913899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437DD-9ED9-457E-84A5-F08A94D43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5EFDC-B7FB-4575-BEE2-1152D75C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E825BD-DECB-4116-A7CF-0372D746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RECOMMENDED CHARTS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BF2A7-2DEA-4FDC-BF8E-F63F7224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Performance over time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E9DA78-6F53-41E2-924A-0DEC9EF4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a run chart to show what happened before and after the change.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FD6B9-5043-402D-BA92-E415C0F28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C338D-6969-4E72-BEA9-570D2B5C7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4FE170-B379-4BD9-A052-0AAEBF03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2F11BF-D81C-4677-BD0D-E3E97DDF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0FC2A4-CA1E-44C9-BDEA-4F00A569A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3CFF0-F50E-4D96-B782-87329DEB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C950C9-C85E-4B2C-B27C-16CBE982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Plot time periods in order. Mark the change date and show the target.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FB194B-7E68-4223-9AE0-2B09B8322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performance trend]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Metric and time unit: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Change introduced: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Target and finding: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A2E802-49EC-4CB5-8CE4-97FBFF878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B = baseline, P = pilot, F = follow-up. Gold line = 10% target. Example data are fictional.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45BF3-F12A-472A-88D8-F29EB2A0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84EED9-6F72-4FEF-8379-0673E486F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chart examples. Replace with verified project data and label assumptions.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7551953C-CBC9-451E-AF6B-D3F445FE2960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20cd7aadd824900"/>
          </a:graphicData>
        </a:graphic>
      </p:graphicFrame>
    </p:spTree>
    <p:extLst>
      <p:ext uri="{BB962C8B-B14F-4D97-AF65-F5344CB8AC3E}">
        <p14:creationId xmlns:p14="http://schemas.microsoft.com/office/powerpoint/2010/main" val="11986067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9B46FB-9601-4C7C-B7DE-C0A10FF9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7D1109-9047-4A87-8FD8-F7E6221C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CCA9B-4C7D-4C05-B378-131AFF66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RECOMMENDED CHARTS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C3E058-D417-4A3C-8C50-8D64E3F2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Largest problem categories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CFF9E9-CC75-4826-B226-BA83C5451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a Pareto chart to explain where the team focused its investigation.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BB3566-6019-458E-9E33-87E8EA69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754941-6067-4559-986E-C18DEA98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48186-EE00-4EB0-8610-10344470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F42D1A-6C57-4495-A1C5-FFDD9380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1B7149-C769-4394-B05E-EAE0D009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2D3BD0-F2D6-46E1-8E1C-01861172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C89075-1AAC-40CF-912A-6FC1B1B0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Bars show counts. The line shows cumulative percentage. Describe the main categories.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F65D0-E184-4B5A-AD6A-4A6547C4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Pareto chart]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Period and sample: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Largest categories: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Connection to recommendation: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046670-4770-47EB-9887-198310E4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Categories help prioritize work. Explain the additional evidence supporting the root cause.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3848F3-99B0-49B3-BD99-CBC373640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0480FA-0824-49FC-A142-5C57E7F7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chart examples. Replace with verified project data and label assumptions.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01C3BE6A-C018-4C79-8E34-D5BE81937240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aeccfb864984ad1"/>
          </a:graphicData>
        </a:graphic>
      </p:graphicFrame>
    </p:spTree>
    <p:extLst>
      <p:ext uri="{BB962C8B-B14F-4D97-AF65-F5344CB8AC3E}">
        <p14:creationId xmlns:p14="http://schemas.microsoft.com/office/powerpoint/2010/main" val="17090412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BF4C6-CFDF-49D8-A655-F69FD1DB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04921-9373-468A-A2CE-F4BCD5C8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1F7077-27D0-46FD-9A42-026EE061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RECOMMENDED CHARTS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E30003-49E1-46F7-9C91-D48060C6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Implementation cost breakdown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6D44E-45E9-4DED-B6CF-7BD183AA3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this to explain the resources and spending your recommendation requires.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095E1-95D1-439C-8D48-CAC57121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9D51AE-C433-4D78-B394-4BE6AABB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7105BD-5B05-41EE-A734-B1AE6AB84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AC90F2-17D2-4098-A5BA-F4D0D2E75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DABDB3-5D7B-440E-B9CB-7CC8308B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CFFD86-5CB2-4755-835D-67EB1EB5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4754AA-95E4-4BC5-A5D9-FBC700C6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Illustrative one-time costs total $300. Show recurring costs separately.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25E13-7704-4188-B0DC-A7FF9259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cost breakdown]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One-time total: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Recurring costs: [Enter/period]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Estimate source: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D2142B-2527-4E6E-95B8-2F6D913B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Identify estimates, confirmed costs, and the budget approval you need.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1C1EC7-2F7F-4411-946D-5547BC5E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36A35F-123E-4E04-9B13-E22681BE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chart examples. Replace with verified project data and label assumptions.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400045E8-59CD-48D0-87EB-DD507AADFCBD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705936d111e4132"/>
          </a:graphicData>
        </a:graphic>
      </p:graphicFrame>
    </p:spTree>
    <p:extLst>
      <p:ext uri="{BB962C8B-B14F-4D97-AF65-F5344CB8AC3E}">
        <p14:creationId xmlns:p14="http://schemas.microsoft.com/office/powerpoint/2010/main" val="12794941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80F255-5374-4F96-9AA2-35E6AF8A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D209A-0AE2-418F-8FA7-41C04AE2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EC93C8-36FC-440F-8521-14F07E2D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RECOMMENDED CHARTS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BB603-DAF4-4C32-ACB5-23295803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Cash benefits and ongoing costs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54973-FDCC-4015-B503-63C8EA9C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this when you have verified financial inputs for the business decision.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5CACF4-FC97-401E-A202-3057102C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48696-F75F-4063-AF3E-84D050D1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07C25C-EC49-471C-ACF1-3C53E59D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C9CFCE-02C3-49B8-B693-6DA592845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E0E871-510A-43D9-8343-B301106D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88654A-E1C9-4406-B0B6-EB2652F2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9A6303-FC41-4FCB-86D8-7B293AF0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Conditional example: $150 monthly cash savings minus $25 ongoing costs gives $125 net benefit.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79ED5F-2E97-4F88-BB38-18E813C0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benefit and cost chart]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Period: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Verified savings: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Net benefit and assumptions: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0AA6E0-42C8-477E-9F7E-70E1108CC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Report released staff capacity separately from cash savings. Match the comparison periods.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D5C62A-6BFF-45A2-837D-C5BEF081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7D61F8-FAE1-41EC-8029-95EAA278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chart examples. Replace with verified project data and label assumptions.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0935AE8C-D689-46DC-9133-C756A93224AB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7f64e88ee624511"/>
          </a:graphicData>
        </a:graphic>
      </p:graphicFrame>
    </p:spTree>
    <p:extLst>
      <p:ext uri="{BB962C8B-B14F-4D97-AF65-F5344CB8AC3E}">
        <p14:creationId xmlns:p14="http://schemas.microsoft.com/office/powerpoint/2010/main" val="9960266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9A8AA5-7B03-42BB-9BFE-A2346B93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E7F02E-1138-48B9-9462-4EFA598C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5E2E11-B77E-4C3F-A6DA-8B50BF6AC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RECOMMENDED CHARTS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EDC7B-3B5D-44C5-9C49-5A5D03FB6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Workload and capacity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40018A-AEF7-41A4-B2EC-2FB74293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this to show whether the team has enough resources to deliver the recommendation.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A54421-C52F-4942-9948-305892EE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95BFA2-30CC-4444-8CA5-1FA840DB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C84AB-8E78-47C3-B3CD-08611A6B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73B0B-8B28-4D97-A2D7-896D2CE8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B05380-FFF3-4761-9E85-0697F02F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F6BE30-F5BA-461E-A1E6-131E7E64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30C075-B790-4A8A-90CC-AF5E3110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Illustrative workload: 120 hours needed per week. Capacity: 100 hours available. Gap: 20 hours.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C40CCD-1872-4235-8DC8-8E89B051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workload/capacity chart]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Common unit: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Gap or available capacity: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Resource request: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D8CE50-86C6-412D-A35C-2956B265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a consistent time period and explain how you estimated demand and available capacity.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1ACF7F-9DED-47DC-866C-93F7EB7D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5C9530-46FE-4A22-A516-E4F87FD1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chart examples. Replace with verified project data and label assumptions.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A4C5474E-58A5-4FCE-937B-EC8A2F8E62B7}"/>
              </a:ext>
            </a:extLst>
          </p:cNvPr>
          <p:cNvGraphicFramePr/>
          <p:nvPr/>
        </p:nvGraphicFramePr>
        <p:xfrm>
          <a:off xmlns:a="http://schemas.openxmlformats.org/drawingml/2006/main" x="742950" y="3905250"/>
          <a:ext xmlns:a="http://schemas.openxmlformats.org/drawingml/2006/main" cx="4762500" cy="1666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2f82b408e154a02"/>
          </a:graphicData>
        </a:graphic>
      </p:graphicFrame>
    </p:spTree>
    <p:extLst>
      <p:ext uri="{BB962C8B-B14F-4D97-AF65-F5344CB8AC3E}">
        <p14:creationId xmlns:p14="http://schemas.microsoft.com/office/powerpoint/2010/main" val="88004493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DFAFA-5B9C-475B-9107-A7E7F18B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D37B67-76F2-45A3-B9C6-6FF328A7F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FB09B9-E766-4DAA-AE9E-08C662C2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7  /  RECOMMENDED CHARTS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99069B-CDE7-46F1-8971-E074B699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Implementation timeline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87F31-D507-4AC1-B8C5-ED18ABE5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Use this roadmap to show leadership what happens after approval.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CFB33D-94DA-46A4-A7B0-045DE740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B57C5-AC10-4F7D-9C65-6A0F6F00B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938A04-419E-4A5C-B1FB-3BD83C1A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8012C4-86A9-403D-84B3-E1E42E7A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20C946-F1FD-4062-869E-EEA52738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EA69C4-9F28-41A6-94D6-921915FB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9AB94-AC85-462C-87F2-D78A4247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14650"/>
            <a:ext cx="5000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365B"/>
                </a:solidFill>
              </a:defRPr>
            </a:defPPr>
            <a:lvl1pPr>
              <a:defRPr sz="1650" b="0">
                <a:solidFill>
                  <a:srgbClr val="14365B"/>
                </a:solidFill>
              </a:defRPr>
            </a:lvl1pPr>
            <a:lvl2pPr>
              <a:defRPr sz="1650" b="0">
                <a:solidFill>
                  <a:srgbClr val="14365B"/>
                </a:solidFill>
              </a:defRPr>
            </a:lvl2pPr>
            <a:lvl3pPr>
              <a:defRPr sz="1650" b="0">
                <a:solidFill>
                  <a:srgbClr val="14365B"/>
                </a:solidFill>
              </a:defRPr>
            </a:lvl3pPr>
            <a:lvl4pPr>
              <a:defRPr sz="1650" b="0">
                <a:solidFill>
                  <a:srgbClr val="14365B"/>
                </a:solidFill>
              </a:defRPr>
            </a:lvl4pPr>
            <a:lvl5pPr>
              <a:defRPr sz="1650" b="0">
                <a:solidFill>
                  <a:srgbClr val="14365B"/>
                </a:solidFill>
              </a:defRPr>
            </a:lvl5pPr>
            <a:lvl6pPr>
              <a:defRPr sz="1650" b="0">
                <a:solidFill>
                  <a:srgbClr val="14365B"/>
                </a:solidFill>
              </a:defRPr>
            </a:lvl6pPr>
            <a:lvl7pPr>
              <a:defRPr sz="1650" b="0">
                <a:solidFill>
                  <a:srgbClr val="14365B"/>
                </a:solidFill>
              </a:defRPr>
            </a:lvl7pPr>
            <a:lvl8pPr>
              <a:defRPr sz="1650" b="0">
                <a:solidFill>
                  <a:srgbClr val="14365B"/>
                </a:solidFill>
              </a:defRPr>
            </a:lvl8pPr>
            <a:lvl9pPr>
              <a:defRPr sz="16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365B"/>
                </a:solidFill>
              </a:defRPr>
            </a:pPr>
            <a:r>
              <a:rPr sz="1650" b="0">
                <a:solidFill>
                  <a:srgbClr val="14365B"/>
                </a:solidFill>
              </a:rPr>
              <a:t>Illustrative four-week expanded trial. Confirm owners, dates, and review points before launch.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23307E-B522-48E3-A168-AE36A3D2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14675"/>
            <a:ext cx="5048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[Insert your implementation timeline]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Start date and owner: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Milestones: [Enter]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Decision/review dates: [Enter]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1191D8-182A-44E8-B6F1-9608A3067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Choose the charts that support your decision request. Keep additional detail in an appendix.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AD66D1-CE4D-4142-B7A2-78E689800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54A033-7018-4032-8D71-3597A6C5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chart examples. Replace with verified project data and label assumptions.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B06506-93D6-4468-A718-7AB6DA73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62400"/>
            <a:ext cx="46672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DE33FB-CA97-4DF7-8869-35A8AAEE2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4429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</a:defRPr>
            </a:defPPr>
            <a:lvl1pPr>
              <a:defRPr sz="1500" b="0">
                <a:solidFill>
                  <a:srgbClr val="FFFFFF"/>
                </a:solidFill>
              </a:defRPr>
            </a:lvl1pPr>
            <a:lvl2pPr>
              <a:defRPr sz="1500" b="0">
                <a:solidFill>
                  <a:srgbClr val="FFFFFF"/>
                </a:solidFill>
              </a:defRPr>
            </a:lvl2pPr>
            <a:lvl3pPr>
              <a:defRPr sz="1500" b="0">
                <a:solidFill>
                  <a:srgbClr val="FFFFFF"/>
                </a:solidFill>
              </a:defRPr>
            </a:lvl3pPr>
            <a:lvl4pPr>
              <a:defRPr sz="1500" b="0">
                <a:solidFill>
                  <a:srgbClr val="FFFFFF"/>
                </a:solidFill>
              </a:defRPr>
            </a:lvl4pPr>
            <a:lvl5pPr>
              <a:defRPr sz="1500" b="0">
                <a:solidFill>
                  <a:srgbClr val="FFFFFF"/>
                </a:solidFill>
              </a:defRPr>
            </a:lvl5pPr>
            <a:lvl6pPr>
              <a:defRPr sz="1500" b="0">
                <a:solidFill>
                  <a:srgbClr val="FFFFFF"/>
                </a:solidFill>
              </a:defRPr>
            </a:lvl6pPr>
            <a:lvl7pPr>
              <a:defRPr sz="1500" b="0">
                <a:solidFill>
                  <a:srgbClr val="FFFFFF"/>
                </a:solidFill>
              </a:defRPr>
            </a:lvl7pPr>
            <a:lvl8pPr>
              <a:defRPr sz="1500" b="0">
                <a:solidFill>
                  <a:srgbClr val="FFFFFF"/>
                </a:solidFill>
              </a:defRPr>
            </a:lvl8pPr>
            <a:lvl9pPr>
              <a:defRPr sz="1500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W1: Configure &amp; train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E0C577-DC4A-4341-979A-CD17B7D1F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62450"/>
            <a:ext cx="46672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4BB270-A77D-478A-A2D8-9740496FC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00550"/>
            <a:ext cx="4429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</a:defRPr>
            </a:defPPr>
            <a:lvl1pPr>
              <a:defRPr sz="1500" b="0">
                <a:solidFill>
                  <a:srgbClr val="FFFFFF"/>
                </a:solidFill>
              </a:defRPr>
            </a:lvl1pPr>
            <a:lvl2pPr>
              <a:defRPr sz="1500" b="0">
                <a:solidFill>
                  <a:srgbClr val="FFFFFF"/>
                </a:solidFill>
              </a:defRPr>
            </a:lvl2pPr>
            <a:lvl3pPr>
              <a:defRPr sz="1500" b="0">
                <a:solidFill>
                  <a:srgbClr val="FFFFFF"/>
                </a:solidFill>
              </a:defRPr>
            </a:lvl3pPr>
            <a:lvl4pPr>
              <a:defRPr sz="1500" b="0">
                <a:solidFill>
                  <a:srgbClr val="FFFFFF"/>
                </a:solidFill>
              </a:defRPr>
            </a:lvl4pPr>
            <a:lvl5pPr>
              <a:defRPr sz="1500" b="0">
                <a:solidFill>
                  <a:srgbClr val="FFFFFF"/>
                </a:solidFill>
              </a:defRPr>
            </a:lvl5pPr>
            <a:lvl6pPr>
              <a:defRPr sz="1500" b="0">
                <a:solidFill>
                  <a:srgbClr val="FFFFFF"/>
                </a:solidFill>
              </a:defRPr>
            </a:lvl6pPr>
            <a:lvl7pPr>
              <a:defRPr sz="1500" b="0">
                <a:solidFill>
                  <a:srgbClr val="FFFFFF"/>
                </a:solidFill>
              </a:defRPr>
            </a:lvl7pPr>
            <a:lvl8pPr>
              <a:defRPr sz="1500" b="0">
                <a:solidFill>
                  <a:srgbClr val="FFFFFF"/>
                </a:solidFill>
              </a:defRPr>
            </a:lvl8pPr>
            <a:lvl9pPr>
              <a:defRPr sz="1500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W2: Trial &amp; 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E45489-BE39-400F-BD16-A88253FB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62500"/>
            <a:ext cx="46672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1B3743-CE5F-44FC-8BF3-AE847D59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00600"/>
            <a:ext cx="4429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</a:defRPr>
            </a:defPPr>
            <a:lvl1pPr>
              <a:defRPr sz="1500" b="0">
                <a:solidFill>
                  <a:srgbClr val="FFFFFF"/>
                </a:solidFill>
              </a:defRPr>
            </a:lvl1pPr>
            <a:lvl2pPr>
              <a:defRPr sz="1500" b="0">
                <a:solidFill>
                  <a:srgbClr val="FFFFFF"/>
                </a:solidFill>
              </a:defRPr>
            </a:lvl2pPr>
            <a:lvl3pPr>
              <a:defRPr sz="1500" b="0">
                <a:solidFill>
                  <a:srgbClr val="FFFFFF"/>
                </a:solidFill>
              </a:defRPr>
            </a:lvl3pPr>
            <a:lvl4pPr>
              <a:defRPr sz="1500" b="0">
                <a:solidFill>
                  <a:srgbClr val="FFFFFF"/>
                </a:solidFill>
              </a:defRPr>
            </a:lvl4pPr>
            <a:lvl5pPr>
              <a:defRPr sz="1500" b="0">
                <a:solidFill>
                  <a:srgbClr val="FFFFFF"/>
                </a:solidFill>
              </a:defRPr>
            </a:lvl5pPr>
            <a:lvl6pPr>
              <a:defRPr sz="1500" b="0">
                <a:solidFill>
                  <a:srgbClr val="FFFFFF"/>
                </a:solidFill>
              </a:defRPr>
            </a:lvl6pPr>
            <a:lvl7pPr>
              <a:defRPr sz="1500" b="0">
                <a:solidFill>
                  <a:srgbClr val="FFFFFF"/>
                </a:solidFill>
              </a:defRPr>
            </a:lvl7pPr>
            <a:lvl8pPr>
              <a:defRPr sz="1500" b="0">
                <a:solidFill>
                  <a:srgbClr val="FFFFFF"/>
                </a:solidFill>
              </a:defRPr>
            </a:lvl8pPr>
            <a:lvl9pPr>
              <a:defRPr sz="1500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W3: Trial &amp; review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A8457D-F765-463B-A25C-A4C4D75A3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62550"/>
            <a:ext cx="46672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AA2288-4A94-49FF-9D51-52031457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00650"/>
            <a:ext cx="4429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</a:defRPr>
            </a:defPPr>
            <a:lvl1pPr>
              <a:defRPr sz="1500" b="0">
                <a:solidFill>
                  <a:srgbClr val="FFFFFF"/>
                </a:solidFill>
              </a:defRPr>
            </a:lvl1pPr>
            <a:lvl2pPr>
              <a:defRPr sz="1500" b="0">
                <a:solidFill>
                  <a:srgbClr val="FFFFFF"/>
                </a:solidFill>
              </a:defRPr>
            </a:lvl2pPr>
            <a:lvl3pPr>
              <a:defRPr sz="1500" b="0">
                <a:solidFill>
                  <a:srgbClr val="FFFFFF"/>
                </a:solidFill>
              </a:defRPr>
            </a:lvl3pPr>
            <a:lvl4pPr>
              <a:defRPr sz="1500" b="0">
                <a:solidFill>
                  <a:srgbClr val="FFFFFF"/>
                </a:solidFill>
              </a:defRPr>
            </a:lvl4pPr>
            <a:lvl5pPr>
              <a:defRPr sz="1500" b="0">
                <a:solidFill>
                  <a:srgbClr val="FFFFFF"/>
                </a:solidFill>
              </a:defRPr>
            </a:lvl5pPr>
            <a:lvl6pPr>
              <a:defRPr sz="1500" b="0">
                <a:solidFill>
                  <a:srgbClr val="FFFFFF"/>
                </a:solidFill>
              </a:defRPr>
            </a:lvl6pPr>
            <a:lvl7pPr>
              <a:defRPr sz="1500" b="0">
                <a:solidFill>
                  <a:srgbClr val="FFFFFF"/>
                </a:solidFill>
              </a:defRPr>
            </a:lvl7pPr>
            <a:lvl8pPr>
              <a:defRPr sz="1500" b="0">
                <a:solidFill>
                  <a:srgbClr val="FFFFFF"/>
                </a:solidFill>
              </a:defRPr>
            </a:lvl8pPr>
            <a:lvl9pPr>
              <a:defRPr sz="1500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W4: Evaluate &amp; decide</a:t>
            </a:r>
          </a:p>
        </p:txBody>
      </p:sp>
    </p:spTree>
    <p:extLst>
      <p:ext uri="{BB962C8B-B14F-4D97-AF65-F5344CB8AC3E}">
        <p14:creationId xmlns:p14="http://schemas.microsoft.com/office/powerpoint/2010/main" val="8661822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2026-10-25T15:56:40.0150000Z</dcterms:created>
  <dcterms:modified xsi:type="dcterms:W3CDTF">2026-10-25T15:56:40.0160000Z</dcterms:modified>
</coreProperties>
</file>