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01daac9f5644cc" /><Relationship Type="http://schemas.openxmlformats.org/officeDocument/2006/relationships/extended-properties" Target="/docProps/app.xml" Id="R0c85b85435f04b34" /><Relationship Type="http://schemas.openxmlformats.org/officeDocument/2006/relationships/officeDocument" Target="/ppt/presentation.xml" Id="Rcd40bd80464a47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9c6f42c7154cae"/>
  </p:sldMasterIdLst>
  <p:notesMasterIdLst>
    <p:notesMasterId xmlns:r="http://schemas.openxmlformats.org/officeDocument/2006/relationships" r:id="R1095390f2f204257"/>
  </p:notesMasterIdLst>
  <p:sldIdLst>
    <p:sldId xmlns:r="http://schemas.openxmlformats.org/officeDocument/2006/relationships" id="256" r:id="R6b61d497f8ca46a3"/>
    <p:sldId xmlns:r="http://schemas.openxmlformats.org/officeDocument/2006/relationships" id="257" r:id="Rc1953dbe16234662"/>
    <p:sldId xmlns:r="http://schemas.openxmlformats.org/officeDocument/2006/relationships" id="258" r:id="Rf6cdf555e6e44ddb"/>
    <p:sldId xmlns:r="http://schemas.openxmlformats.org/officeDocument/2006/relationships" id="259" r:id="Rd930f15b6dd446c3"/>
    <p:sldId xmlns:r="http://schemas.openxmlformats.org/officeDocument/2006/relationships" id="260" r:id="R8d451eb82e3a44ab"/>
    <p:sldId xmlns:r="http://schemas.openxmlformats.org/officeDocument/2006/relationships" id="261" r:id="R50905d43d02740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5db9b915bf4e94" /><Relationship Type="http://schemas.openxmlformats.org/officeDocument/2006/relationships/slideMaster" Target="/ppt/slideMasters/slideMaster1.xml" Id="R759c6f42c7154cae" /><Relationship Type="http://schemas.openxmlformats.org/officeDocument/2006/relationships/notesMaster" Target="/ppt/notesMasters/notesMaster1.xml" Id="R1095390f2f204257" /><Relationship Type="http://schemas.openxmlformats.org/officeDocument/2006/relationships/presProps" Target="/ppt/presProps.xml" Id="R808f778a54d24357" /><Relationship Type="http://schemas.openxmlformats.org/officeDocument/2006/relationships/tableStyles" Target="/ppt/tableStyles.xml" Id="Rb419fabda36b4837" /><Relationship Type="http://schemas.openxmlformats.org/officeDocument/2006/relationships/slide" Target="/ppt/slides/slide1.xml" Id="R6b61d497f8ca46a3" /><Relationship Type="http://schemas.openxmlformats.org/officeDocument/2006/relationships/slide" Target="/ppt/slides/slide2.xml" Id="Rc1953dbe16234662" /><Relationship Type="http://schemas.openxmlformats.org/officeDocument/2006/relationships/slide" Target="/ppt/slides/slide3.xml" Id="Rf6cdf555e6e44ddb" /><Relationship Type="http://schemas.openxmlformats.org/officeDocument/2006/relationships/slide" Target="/ppt/slides/slide4.xml" Id="Rd930f15b6dd446c3" /><Relationship Type="http://schemas.openxmlformats.org/officeDocument/2006/relationships/slide" Target="/ppt/slides/slide5.xml" Id="R8d451eb82e3a44ab" /><Relationship Type="http://schemas.openxmlformats.org/officeDocument/2006/relationships/slide" Target="/ppt/slides/slide6.xml" Id="R50905d43d02740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8957b297c24f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d04369e6824c9c" /><Relationship Type="http://schemas.openxmlformats.org/officeDocument/2006/relationships/notesMaster" Target="/ppt/notesMasters/notesMaster1.xml" Id="Rac1f1cdb6e9047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6a58208dd047c2" /><Relationship Type="http://schemas.openxmlformats.org/officeDocument/2006/relationships/notesMaster" Target="/ppt/notesMasters/notesMaster1.xml" Id="Re45415d102c946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14eb6cc7d943be" /><Relationship Type="http://schemas.openxmlformats.org/officeDocument/2006/relationships/notesMaster" Target="/ppt/notesMasters/notesMaster1.xml" Id="R6e323da03e8c4a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5061beeb6d4cbe" /><Relationship Type="http://schemas.openxmlformats.org/officeDocument/2006/relationships/notesMaster" Target="/ppt/notesMasters/notesMaster1.xml" Id="R538c2877f26f4c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a51c6aff2a4bf6" /><Relationship Type="http://schemas.openxmlformats.org/officeDocument/2006/relationships/notesMaster" Target="/ppt/notesMasters/notesMaster1.xml" Id="Rf9f8da4c250141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9ef8ee66f04585" /><Relationship Type="http://schemas.openxmlformats.org/officeDocument/2006/relationships/notesMaster" Target="/ppt/notesMasters/notesMaster1.xml" Id="Raf289c5ac5e64b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0b75d21bd54f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5c2ee21c024a4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a7a68a29614e9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d54dc91bb04e1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1ec3cd02874f7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1f8254d7a14d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e2762146a74c21" /><Relationship Type="http://schemas.openxmlformats.org/officeDocument/2006/relationships/slideLayout" Target="/ppt/slideLayouts/slideLayout1.xml" Id="R4dd5ffef6bf64589" /><Relationship Type="http://schemas.openxmlformats.org/officeDocument/2006/relationships/slideLayout" Target="/ppt/slideLayouts/slideLayout2.xml" Id="R1de4a3f8cf1b4e4c" /><Relationship Type="http://schemas.openxmlformats.org/officeDocument/2006/relationships/slideLayout" Target="/ppt/slideLayouts/slideLayout3.xml" Id="Rda295bdd574a4e37" /><Relationship Type="http://schemas.openxmlformats.org/officeDocument/2006/relationships/slideLayout" Target="/ppt/slideLayouts/slideLayout4.xml" Id="R5f945e960ca442f1" /><Relationship Type="http://schemas.openxmlformats.org/officeDocument/2006/relationships/slideLayout" Target="/ppt/slideLayouts/slideLayout5.xml" Id="Rd59c265a06724676" /><Relationship Type="http://schemas.openxmlformats.org/officeDocument/2006/relationships/slideLayout" Target="/ppt/slideLayouts/slideLayout6.xml" Id="R48fbe047c28a41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d5ffef6bf64589"/>
    <p:sldLayoutId xmlns:r="http://schemas.openxmlformats.org/officeDocument/2006/relationships" id="2147483650" r:id="R1de4a3f8cf1b4e4c"/>
    <p:sldLayoutId xmlns:r="http://schemas.openxmlformats.org/officeDocument/2006/relationships" id="2147483651" r:id="Rda295bdd574a4e37"/>
    <p:sldLayoutId xmlns:r="http://schemas.openxmlformats.org/officeDocument/2006/relationships" id="2147483652" r:id="R5f945e960ca442f1"/>
    <p:sldLayoutId xmlns:r="http://schemas.openxmlformats.org/officeDocument/2006/relationships" id="2147483653" r:id="Rd59c265a06724676"/>
    <p:sldLayoutId xmlns:r="http://schemas.openxmlformats.org/officeDocument/2006/relationships" id="2147483654" r:id="R48fbe047c28a41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1a5bfec4494b6d" /><Relationship Type="http://schemas.openxmlformats.org/officeDocument/2006/relationships/notesSlide" Target="/ppt/notesSlides/notesSlide1.xml" Id="Re22fdd997d1a4b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6d2607903a40e1" /><Relationship Type="http://schemas.openxmlformats.org/officeDocument/2006/relationships/notesSlide" Target="/ppt/notesSlides/notesSlide2.xml" Id="R46ccba2417d844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722c1085f4e49" /><Relationship Type="http://schemas.openxmlformats.org/officeDocument/2006/relationships/notesSlide" Target="/ppt/notesSlides/notesSlide3.xml" Id="R781999db807949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04d122235941b6" /><Relationship Type="http://schemas.openxmlformats.org/officeDocument/2006/relationships/chart" Target="/ppt/slides/charts/chart1.xml" Id="Rb4dd9990595d414e" /><Relationship Type="http://schemas.openxmlformats.org/officeDocument/2006/relationships/notesSlide" Target="/ppt/notesSlides/notesSlide4.xml" Id="R255e05e18d1d43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954967f5864b9f" /><Relationship Type="http://schemas.openxmlformats.org/officeDocument/2006/relationships/notesSlide" Target="/ppt/notesSlides/notesSlide5.xml" Id="R9be27608ea6245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aa6c0c115145db" /><Relationship Type="http://schemas.openxmlformats.org/officeDocument/2006/relationships/notesSlide" Target="/ppt/notesSlides/notesSlide6.xml" Id="R1bc195a849f3460a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Conditional example ($)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3"/>
              <c:pt idx="0">
                <c:v>Cash savings / month</c:v>
              </c:pt>
              <c:pt idx="1">
                <c:v>Ongoing cost / month</c:v>
              </c:pt>
              <c:pt idx="2">
                <c:v>Net benefit / month</c:v>
              </c:pt>
            </c:strLit>
          </c:cat>
          <c:val>
            <c:numLit>
              <c:formatCode>$0</c:formatCode>
              <c:ptCount val="3"/>
              <c:pt idx="0">
                <c:v>150</c:v>
              </c:pt>
              <c:pt idx="1">
                <c:v>25</c:v>
              </c:pt>
              <c:pt idx="2">
                <c:v>125</c:v>
              </c:pt>
            </c:numLit>
          </c:val>
        </c:ser>
        <c:dLbls>
          <c:numFmt formatCode="$0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00"/>
          <c:min val="0"/>
        </c:scaling>
        <c:delete val="0"/>
        <c:axPos val="b"/>
        <c:numFmt formatCode="$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CDA62-E87F-4F91-AB0F-5AAEDAE1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59F250-EA7E-4845-84B9-5B733EF3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0E767-B8C8-4962-B36D-BD1D4B5D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EFBC2-E4E4-4AFC-A7D7-CABAD2F8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Your project’s business value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757CB-F8EF-4AA0-8045-9139AFC8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how the improvement helps the organization.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C96A3-23F4-4C91-93E6-F34F3B91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6A7EE-DAC8-4E23-B418-50AF2981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33DF9-66CC-42D6-AFDE-8E4CA5F6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03AB33-8A71-4D08-AD5F-8EC99DAA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ACA8B-EC60-490B-9389-08320624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532DF-B624-4600-A30D-395FE2D4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53EBF-D56E-4510-BF17-1334C6C5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Improvement achieved: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Who benefits?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Business value: [Explain]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Benefits still to verify: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2ABE4-E9A7-45F8-A399-F557AB00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Connect claims to evidence. Separate observed results from potential benefits.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1C09EB-E042-46DA-9D81-7EBA282E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CCFCF1-9D7F-4E26-8D90-F1CE4E587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A63607-E8C7-4F00-B207-E1F1264B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The pilot reduced late first responses from 30% to 10%.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Business value: More customers receive a response within the service window.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Potential additional value: Fewer repeat contacts. This still needs measurement.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08ED4-1E75-44CF-A80B-A8A0E3A6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5DD388-ABCF-49EB-B2CD-A78EA0F0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5A57A-B0AD-4D59-9B0A-8F78AFF5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B574E-BE74-43AD-AED1-90ED3337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Time and capacity benefits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9081C-417E-46E7-8128-88F68F31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Calculate time released using a clear, documented method.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001B5-AEF8-4924-9F1B-A7AEDE7A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9162C-029A-4D45-99C2-D70D9627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D6F9A-9752-488F-9BE0-673FD4D7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CE21A-5BA4-4901-8F7B-AF5F62FE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C45A5F-A4E9-4896-A322-8D0D641C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0C7EF-4D7A-4B6E-8D9B-EBD7AFF4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8CC570-A79A-4EB6-BBCE-4167591D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Activity reduced: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Volume reduced: [Enter per period]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Time per activity: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Calculation: [Show your work]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Time released: [Enter hours/period]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D1CE5-E66E-4FFC-8BBA-A22CBEA9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measured inputs. Time released becomes a cash saving only when actual spending decreases.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5DD002-A80E-4F8D-A35E-D98037D1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F1F27A-4610-4806-9477-FB4FB5F0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F521E-F726-4290-8E64-C83A8870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Separate illustrative follow-up: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Repeat contacts fell by 40 per week.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Average handling time: 5 minutes.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40 × 5 = 200 minutes per week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200 ÷ 60 = 3.33 staff hours released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This is capacity, not cash savings.</a:t>
            </a:r>
          </a:p>
        </p:txBody>
      </p:sp>
    </p:spTree>
    <p:extLst>
      <p:ext uri="{BB962C8B-B14F-4D97-AF65-F5344CB8AC3E}">
        <p14:creationId xmlns:p14="http://schemas.microsoft.com/office/powerpoint/2010/main" val="16663175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6D2C38-1C36-43DB-8079-D23A0221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E810D5-806D-491A-A1F3-7897B0B5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6E981C-BFAC-4B90-A5C5-DCF5567D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8F5C4-49D9-4925-A546-CE72CB5F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Project costs and savings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4B57D-00CD-4F07-B4D7-7B56BF83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List implementation costs and distinguish cash savings from other benefits.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13542-7605-4A60-BE2D-2B26EF38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DAA4F-9902-40A7-9EC2-4795CCCC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A8336-5A9E-4F43-90D8-CCDAECB7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E648E7-7E02-4E77-B4D0-77AA6CEF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E1B892-60F3-4265-9A11-7CD87D27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65B22-B630-4F5C-966F-3FF7CCE4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D7A4F-E203-4C04-9F0B-01612B16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Setup costs: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Training costs: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Ongoing costs: [Enter per period]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Verified cash savings: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Other benefits: [Enter separately]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6BBBE-C4E3-46C7-AA14-267856A5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Document the source of each amount. Do not count the same benefit twice.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DADF85-4D7D-47D6-8591-B03BB434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CB2E0F-F783-41AC-AC27-90F5A331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EBF90E-7F97-49E5-9805-318D9E3C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Illustrative one-time costs: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System setup: $200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Staff training: $100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Total: $300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Verified cash savings: None yet.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Staff capacity benefit: Report separately.</a:t>
            </a:r>
          </a:p>
        </p:txBody>
      </p:sp>
    </p:spTree>
    <p:extLst>
      <p:ext uri="{BB962C8B-B14F-4D97-AF65-F5344CB8AC3E}">
        <p14:creationId xmlns:p14="http://schemas.microsoft.com/office/powerpoint/2010/main" val="8903968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3D8D9-3B2D-4FB1-AE15-BD92C24E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33453-CD3E-4CE7-8C08-307DBA40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E4067-0BBF-4728-87C7-E0382C90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4FC01-6DC3-4169-9BB3-442FC30C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Cost-benefit 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668C6-1604-4E50-932D-14CD3388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supported financial estimates to explain whether the change is worthwhile.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B1432-14C1-46FC-BDD0-5FDB5BD1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F8356A-6E13-4F4A-810D-80DCC45E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8E4FC-E147-474E-8074-B67E24E5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4C120-DE8D-4B96-9CE2-3DB21C0D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7286CB-BD0D-4B36-8D35-92DDE20C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33834-38C3-4220-BD50-89C011CF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46ECAD-BA32-4713-B3BE-2E785A1A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One-time cost: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Verified savings per period: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Ongoing cost per period: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Net benefit: [Calculate]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Simple payback: [Calculate or N/A]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DAC94-7FF1-44F8-BB52-1FF946DE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The example is conditional. If cash benefits are unverified, report nonfinancial value and mark payback N/A.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2A0988-57E5-4A55-8D39-CE9211CA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E92D73-3EAD-4F27-911A-0B294F4F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3DCD0-A4A4-4792-AD98-13923467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If finance verifies $150 per month in cash savings and $25 per month in ongoing costs: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Net benefit: $125 per month</a:t>
            </a:r>
          </a:p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Simple payback: $300 ÷ $125 = 2.4 months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41C6FC3C-92CD-4D55-A063-1B3F28201E7C}"/>
              </a:ext>
            </a:extLst>
          </p:cNvPr>
          <p:cNvGraphicFramePr/>
          <p:nvPr/>
        </p:nvGraphicFramePr>
        <p:xfrm>
          <a:off xmlns:a="http://schemas.openxmlformats.org/drawingml/2006/main" x="742950" y="4552950"/>
          <a:ext xmlns:a="http://schemas.openxmlformats.org/drawingml/2006/main" cx="4762500" cy="1047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4dd9990595d414e"/>
          </a:graphicData>
        </a:graphic>
      </p:graphicFrame>
    </p:spTree>
    <p:extLst>
      <p:ext uri="{BB962C8B-B14F-4D97-AF65-F5344CB8AC3E}">
        <p14:creationId xmlns:p14="http://schemas.microsoft.com/office/powerpoint/2010/main" val="11442870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3E8BD0-3185-46DD-A466-7EB8DF43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647125-1A22-4678-901A-E08D1C06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B06B2-188A-4FD6-8C98-F5966B48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F2F52-0E3A-46A3-9CE4-120814B3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Your leadership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C60B6D-79FA-450D-818C-46B0EF3D0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the project in a short, evidence-based business story.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128E08-FF24-4EA6-B142-F56DC31B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076A8-6CFA-4740-B70E-90598D94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E53634-12F7-4EBE-86A5-F3435940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2B806-2A3F-45D0-B8C1-286C918B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1B9616-6A79-4444-A50A-C51E5E7B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11B11-327E-4F4D-9F9A-17F7D0D7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624C21-44EA-4D15-8EB1-56A8DEA2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Problem: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Cause evidence: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Change tested: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Measured result: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Business value: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Recommendation: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3BFBE6-C113-4B1E-A27D-EBE60441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your strongest graphs. Explain sample sizes, limitations, and who owns the process.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6507D-230C-467C-954F-B17D5199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A0D2BF-0DB7-4D8A-836E-0B740457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525BF-D3A5-41C6-BAD9-0A6F5070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Problem: 30% of first responses were late.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Cause evidence: Assignment delay was a likely contributor.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Change: Automatic assignment pilot.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Result: 10% late in the pilot.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 step: Continue monitoring and confirm benefits.</a:t>
            </a:r>
          </a:p>
        </p:txBody>
      </p:sp>
    </p:spTree>
    <p:extLst>
      <p:ext uri="{BB962C8B-B14F-4D97-AF65-F5344CB8AC3E}">
        <p14:creationId xmlns:p14="http://schemas.microsoft.com/office/powerpoint/2010/main" val="6651877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A80CC-53D1-45E0-8A11-9549CDF6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BAA5F7-F0E5-499D-A99E-69B1742E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8263E-DC89-4F7E-93B3-2F57BB45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6  /  BUSINESS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BB020A-DAA0-4226-B533-D20899DFD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6. Week 6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0AA2E-8E6F-4850-A8EB-6A79D292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Ask the appropriate owner to review your business claims and recommendation.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A1702-B28C-4351-9200-977CBEC4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50095-AAEC-485E-9227-FF3B7E6D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E6D729-74CC-4EE9-BBD9-802B3AE8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5E59D-BE6C-41EE-914E-0F83F7CD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49E5E-98BE-4BC2-A827-27DD93FD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46C94-089C-4046-A0DA-4B836599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44252F-63A7-4014-817B-4CC6D177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Reviewer and role: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Claims reviewed: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Feedback: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Decision and date: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Remaining actions: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FFCBA0-B347-4911-85E3-7E488882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business impact summary and leadership presentation. Record actual review outcomes.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3F7875-1415-4CFC-98B6-6142338B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13718-3F1B-48C3-B64A-2881B2DA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assumptions with your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118DB9-E53E-484A-8983-65E34C88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Operations owner: Reviews service results.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Finance representative: Reviews cost and savings calculations.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Sponsor: Reviews the recommendation.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Status: Pending review. No approval has been recorded.</a:t>
            </a:r>
          </a:p>
        </p:txBody>
      </p:sp>
    </p:spTree>
    <p:extLst>
      <p:ext uri="{BB962C8B-B14F-4D97-AF65-F5344CB8AC3E}">
        <p14:creationId xmlns:p14="http://schemas.microsoft.com/office/powerpoint/2010/main" val="2022767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2026-10-25T14:49:31.4650000Z</dcterms:created>
  <dcterms:modified xsi:type="dcterms:W3CDTF">2026-10-25T14:49:31.4650000Z</dcterms:modified>
</coreProperties>
</file>