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charts/chart1.xml" ContentType="application/vnd.openxmlformats-officedocument.drawingml.chart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cfc5d517a254b04" /><Relationship Type="http://schemas.openxmlformats.org/officeDocument/2006/relationships/extended-properties" Target="/docProps/app.xml" Id="R8e053e4c4f1542f6" /><Relationship Type="http://schemas.openxmlformats.org/officeDocument/2006/relationships/officeDocument" Target="/ppt/presentation.xml" Id="R8e29a0102f854eb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5923ce630444906"/>
  </p:sldMasterIdLst>
  <p:notesMasterIdLst>
    <p:notesMasterId xmlns:r="http://schemas.openxmlformats.org/officeDocument/2006/relationships" r:id="Ra927e4e63c1c487c"/>
  </p:notesMasterIdLst>
  <p:sldIdLst>
    <p:sldId xmlns:r="http://schemas.openxmlformats.org/officeDocument/2006/relationships" id="256" r:id="R56683ef5ad8b43f9"/>
    <p:sldId xmlns:r="http://schemas.openxmlformats.org/officeDocument/2006/relationships" id="257" r:id="R6b434d06cdee4b0d"/>
    <p:sldId xmlns:r="http://schemas.openxmlformats.org/officeDocument/2006/relationships" id="258" r:id="Rec7ecb8002854de8"/>
    <p:sldId xmlns:r="http://schemas.openxmlformats.org/officeDocument/2006/relationships" id="259" r:id="Rf5afddf3bdb5442b"/>
    <p:sldId xmlns:r="http://schemas.openxmlformats.org/officeDocument/2006/relationships" id="260" r:id="Rbbefd7e816d046b9"/>
    <p:sldId xmlns:r="http://schemas.openxmlformats.org/officeDocument/2006/relationships" id="261" r:id="Re2db683d20f1403c"/>
    <p:sldId xmlns:r="http://schemas.openxmlformats.org/officeDocument/2006/relationships" id="262" r:id="Recc0cb925d8e425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5b5f1db254a4a4c" /><Relationship Type="http://schemas.openxmlformats.org/officeDocument/2006/relationships/slideMaster" Target="/ppt/slideMasters/slideMaster1.xml" Id="Rb5923ce630444906" /><Relationship Type="http://schemas.openxmlformats.org/officeDocument/2006/relationships/notesMaster" Target="/ppt/notesMasters/notesMaster1.xml" Id="Ra927e4e63c1c487c" /><Relationship Type="http://schemas.openxmlformats.org/officeDocument/2006/relationships/presProps" Target="/ppt/presProps.xml" Id="R81f7bb807d0d4b33" /><Relationship Type="http://schemas.openxmlformats.org/officeDocument/2006/relationships/tableStyles" Target="/ppt/tableStyles.xml" Id="Rd65de7856f684f0c" /><Relationship Type="http://schemas.openxmlformats.org/officeDocument/2006/relationships/slide" Target="/ppt/slides/slide1.xml" Id="R56683ef5ad8b43f9" /><Relationship Type="http://schemas.openxmlformats.org/officeDocument/2006/relationships/slide" Target="/ppt/slides/slide2.xml" Id="R6b434d06cdee4b0d" /><Relationship Type="http://schemas.openxmlformats.org/officeDocument/2006/relationships/slide" Target="/ppt/slides/slide3.xml" Id="Rec7ecb8002854de8" /><Relationship Type="http://schemas.openxmlformats.org/officeDocument/2006/relationships/slide" Target="/ppt/slides/slide4.xml" Id="Rf5afddf3bdb5442b" /><Relationship Type="http://schemas.openxmlformats.org/officeDocument/2006/relationships/slide" Target="/ppt/slides/slide5.xml" Id="Rbbefd7e816d046b9" /><Relationship Type="http://schemas.openxmlformats.org/officeDocument/2006/relationships/slide" Target="/ppt/slides/slide6.xml" Id="Re2db683d20f1403c" /><Relationship Type="http://schemas.openxmlformats.org/officeDocument/2006/relationships/slide" Target="/ppt/slides/slide7.xml" Id="Recc0cb925d8e425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8cbcadc577f437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ba1e12c408d4128" /><Relationship Type="http://schemas.openxmlformats.org/officeDocument/2006/relationships/notesMaster" Target="/ppt/notesMasters/notesMaster1.xml" Id="R4479f0134de541f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48bcf60ef9a4d89" /><Relationship Type="http://schemas.openxmlformats.org/officeDocument/2006/relationships/notesMaster" Target="/ppt/notesMasters/notesMaster1.xml" Id="Rb01741f8f0bc4f7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d7ecd5470be4440" /><Relationship Type="http://schemas.openxmlformats.org/officeDocument/2006/relationships/notesMaster" Target="/ppt/notesMasters/notesMaster1.xml" Id="Rf1f039565092465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a3887d003484971" /><Relationship Type="http://schemas.openxmlformats.org/officeDocument/2006/relationships/notesMaster" Target="/ppt/notesMasters/notesMaster1.xml" Id="R53d0bcef3b9a45d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ae509c74f094028" /><Relationship Type="http://schemas.openxmlformats.org/officeDocument/2006/relationships/notesMaster" Target="/ppt/notesMasters/notesMaster1.xml" Id="R92af710c5550481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1b71c2f181e41a6" /><Relationship Type="http://schemas.openxmlformats.org/officeDocument/2006/relationships/notesMaster" Target="/ppt/notesMasters/notesMaster1.xml" Id="R588fae077441484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f34c386b9594c7a" /><Relationship Type="http://schemas.openxmlformats.org/officeDocument/2006/relationships/notesMaster" Target="/ppt/notesMasters/notesMaster1.xml" Id="R49d44951243b4ce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14dfca9310845a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7f0a1d5f33b43ef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613bd2117e047f4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82c96988a2e4c63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8c7540224ac4c04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7426ce9651c44e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4A1E6DC-651E-49F5-ACE6-CB0325021B4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E1F238EC-F28D-40D7-ADBE-9EF43FB9D3D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64ED0A97-24CF-422B-B8D2-119A9EC64FD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937342F-539F-4BFD-9A31-EAD8BEB2939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79379DD-B0B2-4F91-8717-A6351A9DF3A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785275F-BC82-4530-B6B2-F4305098A43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CBA033D-A98D-47A6-9072-40A7E3BBB08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75C9CA6C-0EAF-4C46-A795-07A227E264F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7D68C86-6E60-4EF7-9560-3DD61B3B0B0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E0E15EE-6AF4-485A-90E1-549F3640042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2f5dc122a2449c6" /><Relationship Type="http://schemas.openxmlformats.org/officeDocument/2006/relationships/slideLayout" Target="/ppt/slideLayouts/slideLayout1.xml" Id="R376b2b57a85d4363" /><Relationship Type="http://schemas.openxmlformats.org/officeDocument/2006/relationships/slideLayout" Target="/ppt/slideLayouts/slideLayout2.xml" Id="Re14f27b60c9042b5" /><Relationship Type="http://schemas.openxmlformats.org/officeDocument/2006/relationships/slideLayout" Target="/ppt/slideLayouts/slideLayout3.xml" Id="Rb95c42c1ac614278" /><Relationship Type="http://schemas.openxmlformats.org/officeDocument/2006/relationships/slideLayout" Target="/ppt/slideLayouts/slideLayout4.xml" Id="R37300c2972264b34" /><Relationship Type="http://schemas.openxmlformats.org/officeDocument/2006/relationships/slideLayout" Target="/ppt/slideLayouts/slideLayout5.xml" Id="R43499d1e00f84ff5" /><Relationship Type="http://schemas.openxmlformats.org/officeDocument/2006/relationships/slideLayout" Target="/ppt/slideLayouts/slideLayout6.xml" Id="Ra2f8385390ff406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76b2b57a85d4363"/>
    <p:sldLayoutId xmlns:r="http://schemas.openxmlformats.org/officeDocument/2006/relationships" id="2147483650" r:id="Re14f27b60c9042b5"/>
    <p:sldLayoutId xmlns:r="http://schemas.openxmlformats.org/officeDocument/2006/relationships" id="2147483651" r:id="Rb95c42c1ac614278"/>
    <p:sldLayoutId xmlns:r="http://schemas.openxmlformats.org/officeDocument/2006/relationships" id="2147483652" r:id="R37300c2972264b34"/>
    <p:sldLayoutId xmlns:r="http://schemas.openxmlformats.org/officeDocument/2006/relationships" id="2147483653" r:id="R43499d1e00f84ff5"/>
    <p:sldLayoutId xmlns:r="http://schemas.openxmlformats.org/officeDocument/2006/relationships" id="2147483654" r:id="Ra2f8385390ff406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2615c81ee674b98" /><Relationship Type="http://schemas.openxmlformats.org/officeDocument/2006/relationships/notesSlide" Target="/ppt/notesSlides/notesSlide1.xml" Id="R85c8bf9daeb648d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34d8bbb14ad4290" /><Relationship Type="http://schemas.openxmlformats.org/officeDocument/2006/relationships/notesSlide" Target="/ppt/notesSlides/notesSlide2.xml" Id="Rdaee2d5060e84d8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defa2debf0a4709" /><Relationship Type="http://schemas.openxmlformats.org/officeDocument/2006/relationships/notesSlide" Target="/ppt/notesSlides/notesSlide3.xml" Id="R65c537bc8eb0496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c4b91ebdafa40f5" /><Relationship Type="http://schemas.openxmlformats.org/officeDocument/2006/relationships/notesSlide" Target="/ppt/notesSlides/notesSlide4.xml" Id="R64efb79157434c9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0351312a0644b2b" /><Relationship Type="http://schemas.openxmlformats.org/officeDocument/2006/relationships/chart" Target="/ppt/slides/charts/chart1.xml" Id="R0091b9e184aa4984" /><Relationship Type="http://schemas.openxmlformats.org/officeDocument/2006/relationships/notesSlide" Target="/ppt/notesSlides/notesSlide5.xml" Id="Rf4ced06b3aff4a6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148b24309f54694" /><Relationship Type="http://schemas.openxmlformats.org/officeDocument/2006/relationships/notesSlide" Target="/ppt/notesSlides/notesSlide6.xml" Id="Rb1e70d5623d8440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8f06fcdfa80493a" /><Relationship Type="http://schemas.openxmlformats.org/officeDocument/2006/relationships/notesSlide" Target="/ppt/notesSlides/notesSlide7.xml" Id="Rccb1b3470da14bb4" /></Relationships>
</file>

<file path=ppt/slides/charts/chart1.xml><?xml version="1.0" encoding="utf-8"?>
<c:chartSpace xmlns:c="http://schemas.openxmlformats.org/drawingml/2006/chart">
  <c:lang val="en-US"/>
  <c:chart>
    <c:plotArea>
      <c:lineChart>
        <c:grouping val="standard"/>
        <c:varyColors val="0"/>
        <c:ser>
          <c:idx val="0"/>
          <c:order val="0"/>
          <c:tx>
            <c:v>Late responses</c:v>
          </c:tx>
          <c:spPr>
            <a:ln xmlns:a="http://schemas.openxmlformats.org/drawingml/2006/main" w="28575">
              <a:solidFill>
                <a:srgbClr val="2373B5"/>
              </a:solidFill>
              <a:prstDash val="solid"/>
            </a:ln>
          </c:spPr>
          <c:marker>
            <c:symbol val="none"/>
          </c:marker>
          <c:cat>
            <c:strLit>
              <c:ptCount val="8"/>
              <c:pt idx="0">
                <c:v>B1</c:v>
              </c:pt>
              <c:pt idx="1">
                <c:v>B2</c:v>
              </c:pt>
              <c:pt idx="2">
                <c:v>B3</c:v>
              </c:pt>
              <c:pt idx="3">
                <c:v>B4</c:v>
              </c:pt>
              <c:pt idx="4">
                <c:v>P1</c:v>
              </c:pt>
              <c:pt idx="5">
                <c:v>F1</c:v>
              </c:pt>
              <c:pt idx="6">
                <c:v>F2</c:v>
              </c:pt>
              <c:pt idx="7">
                <c:v>F3</c:v>
              </c:pt>
            </c:strLit>
          </c:cat>
          <c:val>
            <c:numLit>
              <c:formatCode>0%</c:formatCode>
              <c:ptCount val="8"/>
              <c:pt idx="0">
                <c:v>0.28</c:v>
              </c:pt>
              <c:pt idx="1">
                <c:v>0.32</c:v>
              </c:pt>
              <c:pt idx="2">
                <c:v>0.3</c:v>
              </c:pt>
              <c:pt idx="3">
                <c:v>0.3</c:v>
              </c:pt>
              <c:pt idx="4">
                <c:v>0.1</c:v>
              </c:pt>
              <c:pt idx="5">
                <c:v>0.08</c:v>
              </c:pt>
              <c:pt idx="6">
                <c:v>0.1</c:v>
              </c:pt>
              <c:pt idx="7">
                <c:v>0.09</c:v>
              </c:pt>
            </c:numLit>
          </c:val>
          <c:smooth val="0"/>
        </c:ser>
        <c:ser>
          <c:idx val="1"/>
          <c:order val="1"/>
          <c:tx>
            <c:v>Target</c:v>
          </c:tx>
          <c:spPr>
            <a:ln xmlns:a="http://schemas.openxmlformats.org/drawingml/2006/main" w="19050">
              <a:solidFill>
                <a:srgbClr val="D38D24"/>
              </a:solidFill>
              <a:prstDash val="solid"/>
            </a:ln>
          </c:spPr>
          <c:marker>
            <c:symbol val="none"/>
          </c:marker>
          <c:cat>
            <c:strLit>
              <c:ptCount val="8"/>
              <c:pt idx="0">
                <c:v>B1</c:v>
              </c:pt>
              <c:pt idx="1">
                <c:v>B2</c:v>
              </c:pt>
              <c:pt idx="2">
                <c:v>B3</c:v>
              </c:pt>
              <c:pt idx="3">
                <c:v>B4</c:v>
              </c:pt>
              <c:pt idx="4">
                <c:v>P1</c:v>
              </c:pt>
              <c:pt idx="5">
                <c:v>F1</c:v>
              </c:pt>
              <c:pt idx="6">
                <c:v>F2</c:v>
              </c:pt>
              <c:pt idx="7">
                <c:v>F3</c:v>
              </c:pt>
            </c:strLit>
          </c:cat>
          <c:val>
            <c:numLit>
              <c:formatCode>0%</c:formatCode>
              <c:ptCount val="8"/>
              <c:pt idx="0">
                <c:v>0.1</c:v>
              </c:pt>
              <c:pt idx="1">
                <c:v>0.1</c:v>
              </c:pt>
              <c:pt idx="2">
                <c:v>0.1</c:v>
              </c:pt>
              <c:pt idx="3">
                <c:v>0.1</c:v>
              </c:pt>
              <c:pt idx="4">
                <c:v>0.1</c:v>
              </c:pt>
              <c:pt idx="5">
                <c:v>0.1</c:v>
              </c:pt>
              <c:pt idx="6">
                <c:v>0.1</c:v>
              </c:pt>
              <c:pt idx="7">
                <c:v>0.1</c:v>
              </c:pt>
            </c:numLit>
          </c:val>
          <c:smooth val="0"/>
        </c:ser>
        <c:smooth val="0"/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26475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  <c:max val="0.4"/>
          <c:min val="0"/>
        </c:scaling>
        <c:delete val="0"/>
        <c:axPos val="l"/>
        <c:numFmt formatCode="0%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26475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</c:valAx>
    </c:plotArea>
    <c:plotVisOnly val="1"/>
  </c:chart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F35BEF-6718-4481-A80A-E196C4006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7EDA51-B13A-430A-A0B5-635CF7A30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A3808A-C4F8-42DA-9815-036C57193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85750"/>
            <a:ext cx="3905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5  /  SUSTAIN &amp; COMPLETE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2E9CBC-CB13-445D-8B3C-89466B16E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4365B"/>
                </a:solidFill>
              </a:defRPr>
            </a:defPPr>
            <a:lvl1pPr>
              <a:defRPr sz="3150" b="1">
                <a:solidFill>
                  <a:srgbClr val="14365B"/>
                </a:solidFill>
              </a:defRPr>
            </a:lvl1pPr>
            <a:lvl2pPr>
              <a:defRPr sz="3150" b="1">
                <a:solidFill>
                  <a:srgbClr val="14365B"/>
                </a:solidFill>
              </a:defRPr>
            </a:lvl2pPr>
            <a:lvl3pPr>
              <a:defRPr sz="3150" b="1">
                <a:solidFill>
                  <a:srgbClr val="14365B"/>
                </a:solidFill>
              </a:defRPr>
            </a:lvl3pPr>
            <a:lvl4pPr>
              <a:defRPr sz="3150" b="1">
                <a:solidFill>
                  <a:srgbClr val="14365B"/>
                </a:solidFill>
              </a:defRPr>
            </a:lvl4pPr>
            <a:lvl5pPr>
              <a:defRPr sz="3150" b="1">
                <a:solidFill>
                  <a:srgbClr val="14365B"/>
                </a:solidFill>
              </a:defRPr>
            </a:lvl5pPr>
            <a:lvl6pPr>
              <a:defRPr sz="3150" b="1">
                <a:solidFill>
                  <a:srgbClr val="14365B"/>
                </a:solidFill>
              </a:defRPr>
            </a:lvl6pPr>
            <a:lvl7pPr>
              <a:defRPr sz="3150" b="1">
                <a:solidFill>
                  <a:srgbClr val="14365B"/>
                </a:solidFill>
              </a:defRPr>
            </a:lvl7pPr>
            <a:lvl8pPr>
              <a:defRPr sz="3150" b="1">
                <a:solidFill>
                  <a:srgbClr val="14365B"/>
                </a:solidFill>
              </a:defRPr>
            </a:lvl8pPr>
            <a:lvl9pPr>
              <a:defRPr sz="315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4365B"/>
                </a:solidFill>
              </a:defRPr>
            </a:pPr>
            <a:r>
              <a:rPr sz="3150" b="1">
                <a:solidFill>
                  <a:srgbClr val="14365B"/>
                </a:solidFill>
              </a:rPr>
              <a:t>1. Your final results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4EA246-D916-4360-A9F6-2D1DCC809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Summarize what changed and compare the result with your original goal.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5D91CE-010A-4FE1-9526-1134B5A49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B19486-72EC-4DBE-AC46-EF704C348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C94F46-BF9B-48CE-B3D6-8489B2EA6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BE8F4C-2435-4ABD-8192-1037F213E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69DF54-76F5-46CA-9C33-192088325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F74437-9B55-4399-A93E-7DC938F37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3B2015-F8A1-4957-BB39-0DA9C591F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962275"/>
            <a:ext cx="516255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Main metric: [Enter]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Baseline: [Count, total, rate]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Latest result: [Count, total, rate]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Goal: [Enter]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Conclusion and limitations: [Enter]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0A53BAF-5910-4F31-B706-815F74256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Use the same metric definition. Distinguish pilot findings from longer-term results.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59F459-C05D-4836-B110-119922648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1C4D44-BBEB-42C6-B379-2DFA12E05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Example Services is a fictional training example. Replace prompts with your own project evidence.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71DF18-2A06-433B-B7E8-BF814CC63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52750"/>
            <a:ext cx="5000625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4365B"/>
                </a:solidFill>
              </a:defRPr>
            </a:defPPr>
            <a:lvl1pPr>
              <a:defRPr sz="1800" b="0">
                <a:solidFill>
                  <a:srgbClr val="14365B"/>
                </a:solidFill>
              </a:defRPr>
            </a:lvl1pPr>
            <a:lvl2pPr>
              <a:defRPr sz="1800" b="0">
                <a:solidFill>
                  <a:srgbClr val="14365B"/>
                </a:solidFill>
              </a:defRPr>
            </a:lvl2pPr>
            <a:lvl3pPr>
              <a:defRPr sz="1800" b="0">
                <a:solidFill>
                  <a:srgbClr val="14365B"/>
                </a:solidFill>
              </a:defRPr>
            </a:lvl3pPr>
            <a:lvl4pPr>
              <a:defRPr sz="1800" b="0">
                <a:solidFill>
                  <a:srgbClr val="14365B"/>
                </a:solidFill>
              </a:defRPr>
            </a:lvl4pPr>
            <a:lvl5pPr>
              <a:defRPr sz="1800" b="0">
                <a:solidFill>
                  <a:srgbClr val="14365B"/>
                </a:solidFill>
              </a:defRPr>
            </a:lvl5pPr>
            <a:lvl6pPr>
              <a:defRPr sz="1800" b="0">
                <a:solidFill>
                  <a:srgbClr val="14365B"/>
                </a:solidFill>
              </a:defRPr>
            </a:lvl6pPr>
            <a:lvl7pPr>
              <a:defRPr sz="1800" b="0">
                <a:solidFill>
                  <a:srgbClr val="14365B"/>
                </a:solidFill>
              </a:defRPr>
            </a:lvl7pPr>
            <a:lvl8pPr>
              <a:defRPr sz="1800" b="0">
                <a:solidFill>
                  <a:srgbClr val="14365B"/>
                </a:solidFill>
              </a:defRPr>
            </a:lvl8pPr>
            <a:lvl9pPr>
              <a:defRPr sz="1800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Metric: Late first responses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Baseline: 180 of 600 = 30%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Pilot: 15 of 150 = 10%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Goal: 10% or less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The pilot met the target. Longer follow-up is still needed.</a:t>
            </a:r>
          </a:p>
        </p:txBody>
      </p:sp>
    </p:spTree>
    <p:extLst>
      <p:ext uri="{BB962C8B-B14F-4D97-AF65-F5344CB8AC3E}">
        <p14:creationId xmlns:p14="http://schemas.microsoft.com/office/powerpoint/2010/main" val="184480639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401D8C-618E-4B50-ACE6-09724C67A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CDB8BC-1496-4717-B9D3-2CC63FD54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B93B3A-20FE-4079-A48B-73D685E0D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85750"/>
            <a:ext cx="3905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5  /  SUSTAIN &amp; COMPLETE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53A9D9-A686-4507-83D9-88F654FD3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4365B"/>
                </a:solidFill>
              </a:defRPr>
            </a:defPPr>
            <a:lvl1pPr>
              <a:defRPr sz="3150" b="1">
                <a:solidFill>
                  <a:srgbClr val="14365B"/>
                </a:solidFill>
              </a:defRPr>
            </a:lvl1pPr>
            <a:lvl2pPr>
              <a:defRPr sz="3150" b="1">
                <a:solidFill>
                  <a:srgbClr val="14365B"/>
                </a:solidFill>
              </a:defRPr>
            </a:lvl2pPr>
            <a:lvl3pPr>
              <a:defRPr sz="3150" b="1">
                <a:solidFill>
                  <a:srgbClr val="14365B"/>
                </a:solidFill>
              </a:defRPr>
            </a:lvl3pPr>
            <a:lvl4pPr>
              <a:defRPr sz="3150" b="1">
                <a:solidFill>
                  <a:srgbClr val="14365B"/>
                </a:solidFill>
              </a:defRPr>
            </a:lvl4pPr>
            <a:lvl5pPr>
              <a:defRPr sz="3150" b="1">
                <a:solidFill>
                  <a:srgbClr val="14365B"/>
                </a:solidFill>
              </a:defRPr>
            </a:lvl5pPr>
            <a:lvl6pPr>
              <a:defRPr sz="3150" b="1">
                <a:solidFill>
                  <a:srgbClr val="14365B"/>
                </a:solidFill>
              </a:defRPr>
            </a:lvl6pPr>
            <a:lvl7pPr>
              <a:defRPr sz="3150" b="1">
                <a:solidFill>
                  <a:srgbClr val="14365B"/>
                </a:solidFill>
              </a:defRPr>
            </a:lvl7pPr>
            <a:lvl8pPr>
              <a:defRPr sz="3150" b="1">
                <a:solidFill>
                  <a:srgbClr val="14365B"/>
                </a:solidFill>
              </a:defRPr>
            </a:lvl8pPr>
            <a:lvl9pPr>
              <a:defRPr sz="315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4365B"/>
                </a:solidFill>
              </a:defRPr>
            </a:pPr>
            <a:r>
              <a:rPr sz="3150" b="1">
                <a:solidFill>
                  <a:srgbClr val="14365B"/>
                </a:solidFill>
              </a:rPr>
              <a:t>2. Standard work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43777B-130A-4CC6-8AAC-3A1F66948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Document the steps people should follow to keep the new process working.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0DF1CC-B01F-4C60-BBDE-603B5C3B6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F3718B-D4DE-4748-9426-455897755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9DF553-47C2-4462-977E-81FCF265E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A5E780-F24B-455C-B25D-27221CEF0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75889E-8918-4672-9FE1-0E5CE8922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D48337-16EE-47FD-865D-98B45B07F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705287-C8E7-4960-8762-E94E9F443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962275"/>
            <a:ext cx="516255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1. [Enter step]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2. [Enter step]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3. [Enter step]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4. [Enter step]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5. [Enter step]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Document owner: [Enter]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27606C-405A-4188-9645-047F4F345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Add the approved procedure or updated process map. Confirm affected staff understand the changes.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F3F352-46DD-4913-A5DC-DB2F86C85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5BFE87-A3DB-49C7-9BDB-9619B574E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Example Services is a fictional training example. Replace prompts with your own project evidence.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9BED06-69D0-4E2E-8A2C-B0FCB52CE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52750"/>
            <a:ext cx="5000625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4365B"/>
                </a:solidFill>
              </a:defRPr>
            </a:defPPr>
            <a:lvl1pPr>
              <a:defRPr sz="1800" b="0">
                <a:solidFill>
                  <a:srgbClr val="14365B"/>
                </a:solidFill>
              </a:defRPr>
            </a:lvl1pPr>
            <a:lvl2pPr>
              <a:defRPr sz="1800" b="0">
                <a:solidFill>
                  <a:srgbClr val="14365B"/>
                </a:solidFill>
              </a:defRPr>
            </a:lvl2pPr>
            <a:lvl3pPr>
              <a:defRPr sz="1800" b="0">
                <a:solidFill>
                  <a:srgbClr val="14365B"/>
                </a:solidFill>
              </a:defRPr>
            </a:lvl3pPr>
            <a:lvl4pPr>
              <a:defRPr sz="1800" b="0">
                <a:solidFill>
                  <a:srgbClr val="14365B"/>
                </a:solidFill>
              </a:defRPr>
            </a:lvl4pPr>
            <a:lvl5pPr>
              <a:defRPr sz="1800" b="0">
                <a:solidFill>
                  <a:srgbClr val="14365B"/>
                </a:solidFill>
              </a:defRPr>
            </a:lvl5pPr>
            <a:lvl6pPr>
              <a:defRPr sz="1800" b="0">
                <a:solidFill>
                  <a:srgbClr val="14365B"/>
                </a:solidFill>
              </a:defRPr>
            </a:lvl6pPr>
            <a:lvl7pPr>
              <a:defRPr sz="1800" b="0">
                <a:solidFill>
                  <a:srgbClr val="14365B"/>
                </a:solidFill>
              </a:defRPr>
            </a:lvl7pPr>
            <a:lvl8pPr>
              <a:defRPr sz="1800" b="0">
                <a:solidFill>
                  <a:srgbClr val="14365B"/>
                </a:solidFill>
              </a:defRPr>
            </a:lvl8pPr>
            <a:lvl9pPr>
              <a:defRPr sz="1800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1. Route incoming emails to available staff.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2. Check unassigned emails each morning.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3. Review queue balance during the day.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4. Escalate emails nearing 24 hours.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5. Record exceptions for review.</a:t>
            </a:r>
          </a:p>
        </p:txBody>
      </p:sp>
    </p:spTree>
    <p:extLst>
      <p:ext uri="{BB962C8B-B14F-4D97-AF65-F5344CB8AC3E}">
        <p14:creationId xmlns:p14="http://schemas.microsoft.com/office/powerpoint/2010/main" val="141233577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4FF323-C5D9-4A3C-9C3C-CF3F910BD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4B117A-AAA7-4287-B2B4-68476876A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A7C841-7559-49A5-AAB7-46B5EE836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85750"/>
            <a:ext cx="3905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5  /  SUSTAIN &amp; COMPLETE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25840C-0FCC-4664-AC67-FA1740BE1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4365B"/>
                </a:solidFill>
              </a:defRPr>
            </a:defPPr>
            <a:lvl1pPr>
              <a:defRPr sz="3150" b="1">
                <a:solidFill>
                  <a:srgbClr val="14365B"/>
                </a:solidFill>
              </a:defRPr>
            </a:lvl1pPr>
            <a:lvl2pPr>
              <a:defRPr sz="3150" b="1">
                <a:solidFill>
                  <a:srgbClr val="14365B"/>
                </a:solidFill>
              </a:defRPr>
            </a:lvl2pPr>
            <a:lvl3pPr>
              <a:defRPr sz="3150" b="1">
                <a:solidFill>
                  <a:srgbClr val="14365B"/>
                </a:solidFill>
              </a:defRPr>
            </a:lvl3pPr>
            <a:lvl4pPr>
              <a:defRPr sz="3150" b="1">
                <a:solidFill>
                  <a:srgbClr val="14365B"/>
                </a:solidFill>
              </a:defRPr>
            </a:lvl4pPr>
            <a:lvl5pPr>
              <a:defRPr sz="3150" b="1">
                <a:solidFill>
                  <a:srgbClr val="14365B"/>
                </a:solidFill>
              </a:defRPr>
            </a:lvl5pPr>
            <a:lvl6pPr>
              <a:defRPr sz="3150" b="1">
                <a:solidFill>
                  <a:srgbClr val="14365B"/>
                </a:solidFill>
              </a:defRPr>
            </a:lvl6pPr>
            <a:lvl7pPr>
              <a:defRPr sz="3150" b="1">
                <a:solidFill>
                  <a:srgbClr val="14365B"/>
                </a:solidFill>
              </a:defRPr>
            </a:lvl7pPr>
            <a:lvl8pPr>
              <a:defRPr sz="3150" b="1">
                <a:solidFill>
                  <a:srgbClr val="14365B"/>
                </a:solidFill>
              </a:defRPr>
            </a:lvl8pPr>
            <a:lvl9pPr>
              <a:defRPr sz="315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4365B"/>
                </a:solidFill>
              </a:defRPr>
            </a:pPr>
            <a:r>
              <a:rPr sz="3150" b="1">
                <a:solidFill>
                  <a:srgbClr val="14365B"/>
                </a:solidFill>
              </a:rPr>
              <a:t>3. Control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C49D27-0261-40A1-80F8-A93E40C03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Specify what will be monitored, how often, and by whom.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426EC1-458C-41B3-9E85-4A24B0A96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59B805-7B82-40CF-A1F7-1BB847FAA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A5701D-754A-4982-8748-7AB94D2F3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38F8B8-8D4F-4C26-8B0C-0F937EC0E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ED9F0F-2E12-4BD3-8B56-7CCCA24CF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3AB3A1-E4DA-4F98-9375-93F21E1C4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D6F9A4-6EA0-42C7-85EF-46789C1B2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962275"/>
            <a:ext cx="516255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Metric: [Enter]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Method or data source: [Enter]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Frequency: [Enter]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Owner: [Enter]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Target: [Enter]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Record location: [Enter]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FFDF1F-EFEC-4139-9B45-58C384D18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Use a monitoring method appropriate to your process and available data.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115EA5-96BF-4D18-BBB5-8DB734693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5BE158-3ED7-4716-8F5D-9EAA63B40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Example Services is a fictional training example. Replace prompts with your own project evidence.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ED3218-8E61-4AAD-A384-64AAC8791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52750"/>
            <a:ext cx="5000625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4365B"/>
                </a:solidFill>
              </a:defRPr>
            </a:defPPr>
            <a:lvl1pPr>
              <a:defRPr sz="1800" b="0">
                <a:solidFill>
                  <a:srgbClr val="14365B"/>
                </a:solidFill>
              </a:defRPr>
            </a:lvl1pPr>
            <a:lvl2pPr>
              <a:defRPr sz="1800" b="0">
                <a:solidFill>
                  <a:srgbClr val="14365B"/>
                </a:solidFill>
              </a:defRPr>
            </a:lvl2pPr>
            <a:lvl3pPr>
              <a:defRPr sz="1800" b="0">
                <a:solidFill>
                  <a:srgbClr val="14365B"/>
                </a:solidFill>
              </a:defRPr>
            </a:lvl3pPr>
            <a:lvl4pPr>
              <a:defRPr sz="1800" b="0">
                <a:solidFill>
                  <a:srgbClr val="14365B"/>
                </a:solidFill>
              </a:defRPr>
            </a:lvl4pPr>
            <a:lvl5pPr>
              <a:defRPr sz="1800" b="0">
                <a:solidFill>
                  <a:srgbClr val="14365B"/>
                </a:solidFill>
              </a:defRPr>
            </a:lvl5pPr>
            <a:lvl6pPr>
              <a:defRPr sz="1800" b="0">
                <a:solidFill>
                  <a:srgbClr val="14365B"/>
                </a:solidFill>
              </a:defRPr>
            </a:lvl6pPr>
            <a:lvl7pPr>
              <a:defRPr sz="1800" b="0">
                <a:solidFill>
                  <a:srgbClr val="14365B"/>
                </a:solidFill>
              </a:defRPr>
            </a:lvl7pPr>
            <a:lvl8pPr>
              <a:defRPr sz="1800" b="0">
                <a:solidFill>
                  <a:srgbClr val="14365B"/>
                </a:solidFill>
              </a:defRPr>
            </a:lvl8pPr>
            <a:lvl9pPr>
              <a:defRPr sz="1800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Metric: Percentage of late first responses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Method: Support system report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Frequency: Weekly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Owner: Support Supervisor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Target: 10% or less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Record: Weekly monitoring log</a:t>
            </a:r>
          </a:p>
        </p:txBody>
      </p:sp>
    </p:spTree>
    <p:extLst>
      <p:ext uri="{BB962C8B-B14F-4D97-AF65-F5344CB8AC3E}">
        <p14:creationId xmlns:p14="http://schemas.microsoft.com/office/powerpoint/2010/main" val="116194083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658EB8-99CB-48E9-9402-50BB053BE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B0232E-6FDC-4923-8CCE-A27B47DE8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DE9080-FB07-41C8-BA86-88289EB51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85750"/>
            <a:ext cx="3905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5  /  SUSTAIN &amp; COMPLETE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32BC32-470A-4F60-BD48-8DBA9DFE3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4365B"/>
                </a:solidFill>
              </a:defRPr>
            </a:defPPr>
            <a:lvl1pPr>
              <a:defRPr sz="3150" b="1">
                <a:solidFill>
                  <a:srgbClr val="14365B"/>
                </a:solidFill>
              </a:defRPr>
            </a:lvl1pPr>
            <a:lvl2pPr>
              <a:defRPr sz="3150" b="1">
                <a:solidFill>
                  <a:srgbClr val="14365B"/>
                </a:solidFill>
              </a:defRPr>
            </a:lvl2pPr>
            <a:lvl3pPr>
              <a:defRPr sz="3150" b="1">
                <a:solidFill>
                  <a:srgbClr val="14365B"/>
                </a:solidFill>
              </a:defRPr>
            </a:lvl3pPr>
            <a:lvl4pPr>
              <a:defRPr sz="3150" b="1">
                <a:solidFill>
                  <a:srgbClr val="14365B"/>
                </a:solidFill>
              </a:defRPr>
            </a:lvl4pPr>
            <a:lvl5pPr>
              <a:defRPr sz="3150" b="1">
                <a:solidFill>
                  <a:srgbClr val="14365B"/>
                </a:solidFill>
              </a:defRPr>
            </a:lvl5pPr>
            <a:lvl6pPr>
              <a:defRPr sz="3150" b="1">
                <a:solidFill>
                  <a:srgbClr val="14365B"/>
                </a:solidFill>
              </a:defRPr>
            </a:lvl6pPr>
            <a:lvl7pPr>
              <a:defRPr sz="3150" b="1">
                <a:solidFill>
                  <a:srgbClr val="14365B"/>
                </a:solidFill>
              </a:defRPr>
            </a:lvl7pPr>
            <a:lvl8pPr>
              <a:defRPr sz="3150" b="1">
                <a:solidFill>
                  <a:srgbClr val="14365B"/>
                </a:solidFill>
              </a:defRPr>
            </a:lvl8pPr>
            <a:lvl9pPr>
              <a:defRPr sz="315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4365B"/>
                </a:solidFill>
              </a:defRPr>
            </a:pPr>
            <a:r>
              <a:rPr sz="3150" b="1">
                <a:solidFill>
                  <a:srgbClr val="14365B"/>
                </a:solidFill>
              </a:rPr>
              <a:t>4. Response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AD745D-DCA1-49F7-B06D-2661577FC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Explain what happens if performance falls below the expected level.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BD68CB-A8C5-44E1-80A0-A8D58CB1B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559540-C437-4357-869B-6684D7885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CF964F-609B-4590-8E77-4D48BB63C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CA9C58-F535-4491-8419-A13E19283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A475D2-207C-4732-AAF1-D52D9E0AD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0C0A6E-9D7C-4B0E-95C3-9AADF8A48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6786BF-C453-46BF-9E7B-43AA7203C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962275"/>
            <a:ext cx="516255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Trigger: [Enter condition]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Action and owner: [Enter]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Response time: [Enter]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Follow-up check: [Enter]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2A47E9-C655-4824-9069-D8B88BC0F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A target-based response trigger is a management rule. It is not a statistical control limit.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436E8F-1349-45AC-B337-4F7C250AF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F73D4F-FFCD-4999-932A-7CB555CBB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Example Services is a fictional training example. Replace prompts with your own project evidence.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273C7A-67D0-4A5F-A5FC-B95F851CF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52750"/>
            <a:ext cx="5000625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4365B"/>
                </a:solidFill>
              </a:defRPr>
            </a:defPPr>
            <a:lvl1pPr>
              <a:defRPr sz="1800" b="0">
                <a:solidFill>
                  <a:srgbClr val="14365B"/>
                </a:solidFill>
              </a:defRPr>
            </a:lvl1pPr>
            <a:lvl2pPr>
              <a:defRPr sz="1800" b="0">
                <a:solidFill>
                  <a:srgbClr val="14365B"/>
                </a:solidFill>
              </a:defRPr>
            </a:lvl2pPr>
            <a:lvl3pPr>
              <a:defRPr sz="1800" b="0">
                <a:solidFill>
                  <a:srgbClr val="14365B"/>
                </a:solidFill>
              </a:defRPr>
            </a:lvl3pPr>
            <a:lvl4pPr>
              <a:defRPr sz="1800" b="0">
                <a:solidFill>
                  <a:srgbClr val="14365B"/>
                </a:solidFill>
              </a:defRPr>
            </a:lvl4pPr>
            <a:lvl5pPr>
              <a:defRPr sz="1800" b="0">
                <a:solidFill>
                  <a:srgbClr val="14365B"/>
                </a:solidFill>
              </a:defRPr>
            </a:lvl5pPr>
            <a:lvl6pPr>
              <a:defRPr sz="1800" b="0">
                <a:solidFill>
                  <a:srgbClr val="14365B"/>
                </a:solidFill>
              </a:defRPr>
            </a:lvl6pPr>
            <a:lvl7pPr>
              <a:defRPr sz="1800" b="0">
                <a:solidFill>
                  <a:srgbClr val="14365B"/>
                </a:solidFill>
              </a:defRPr>
            </a:lvl7pPr>
            <a:lvl8pPr>
              <a:defRPr sz="1800" b="0">
                <a:solidFill>
                  <a:srgbClr val="14365B"/>
                </a:solidFill>
              </a:defRPr>
            </a:lvl8pPr>
            <a:lvl9pPr>
              <a:defRPr sz="1800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Trigger: Weekly late-response rate exceeds 10%.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Action: Supervisor reviews unassigned work, staffing, and routing errors within one business day.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Follow-up: Record corrective action and check the next reporting period.</a:t>
            </a:r>
          </a:p>
        </p:txBody>
      </p:sp>
    </p:spTree>
    <p:extLst>
      <p:ext uri="{BB962C8B-B14F-4D97-AF65-F5344CB8AC3E}">
        <p14:creationId xmlns:p14="http://schemas.microsoft.com/office/powerpoint/2010/main" val="69547095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8EC2E2-61CC-4ECF-B8BD-8D689BA41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5CEDE8-E047-4459-AEAF-E678EEFA1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D335E4-0787-47D4-BE7C-FA23E647E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85750"/>
            <a:ext cx="3905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5  /  SUSTAIN &amp; COMPLETE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EC905F-B0BE-4DAF-93C0-C5BB7A835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4365B"/>
                </a:solidFill>
              </a:defRPr>
            </a:defPPr>
            <a:lvl1pPr>
              <a:defRPr sz="3150" b="1">
                <a:solidFill>
                  <a:srgbClr val="14365B"/>
                </a:solidFill>
              </a:defRPr>
            </a:lvl1pPr>
            <a:lvl2pPr>
              <a:defRPr sz="3150" b="1">
                <a:solidFill>
                  <a:srgbClr val="14365B"/>
                </a:solidFill>
              </a:defRPr>
            </a:lvl2pPr>
            <a:lvl3pPr>
              <a:defRPr sz="3150" b="1">
                <a:solidFill>
                  <a:srgbClr val="14365B"/>
                </a:solidFill>
              </a:defRPr>
            </a:lvl3pPr>
            <a:lvl4pPr>
              <a:defRPr sz="3150" b="1">
                <a:solidFill>
                  <a:srgbClr val="14365B"/>
                </a:solidFill>
              </a:defRPr>
            </a:lvl4pPr>
            <a:lvl5pPr>
              <a:defRPr sz="3150" b="1">
                <a:solidFill>
                  <a:srgbClr val="14365B"/>
                </a:solidFill>
              </a:defRPr>
            </a:lvl5pPr>
            <a:lvl6pPr>
              <a:defRPr sz="3150" b="1">
                <a:solidFill>
                  <a:srgbClr val="14365B"/>
                </a:solidFill>
              </a:defRPr>
            </a:lvl6pPr>
            <a:lvl7pPr>
              <a:defRPr sz="3150" b="1">
                <a:solidFill>
                  <a:srgbClr val="14365B"/>
                </a:solidFill>
              </a:defRPr>
            </a:lvl7pPr>
            <a:lvl8pPr>
              <a:defRPr sz="3150" b="1">
                <a:solidFill>
                  <a:srgbClr val="14365B"/>
                </a:solidFill>
              </a:defRPr>
            </a:lvl8pPr>
            <a:lvl9pPr>
              <a:defRPr sz="315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4365B"/>
                </a:solidFill>
              </a:defRPr>
            </a:pPr>
            <a:r>
              <a:rPr sz="3150" b="1">
                <a:solidFill>
                  <a:srgbClr val="14365B"/>
                </a:solidFill>
              </a:rPr>
              <a:t>5. Monitoring graph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C8A381-8621-4D86-85EA-605A2DDD2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Add a run chart to show whether the improvement continues over time.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CB5419-F6CC-4A37-8D14-8B9108CBB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30E2F4-422A-4246-A81C-35498F765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E4A0AF-4BAC-4DD9-B1DA-6888A5E79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26F536-80A2-4F9B-8E58-BD873230E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0ADD28-9EB4-4917-A6A0-4DE4797AB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C6E763-FA17-41D6-ACE9-86870B909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633806-39EE-4F5C-BD70-981DA322A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962275"/>
            <a:ext cx="516255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[Insert your monitoring graph here]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Metric and period: [Enter]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Change date: [Enter]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What does the graph show? [Explain]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C84EDB-9951-43BB-87E0-C63E8EFFE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Use a suitable control chart when you have enough data and can justify the chart and calculated limits.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68452E-EF24-4C89-9337-A65548342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1D957B-FD16-41C7-9D39-F3C8556B3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Example Services is a fictional training example. Replace prompts with your own project evidence.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C174B7A-82D4-4C28-BFE2-26F870C53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24175"/>
            <a:ext cx="50006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14365B"/>
                </a:solidFill>
              </a:defRPr>
            </a:defPPr>
            <a:lvl1pPr>
              <a:defRPr sz="1725" b="0">
                <a:solidFill>
                  <a:srgbClr val="14365B"/>
                </a:solidFill>
              </a:defRPr>
            </a:lvl1pPr>
            <a:lvl2pPr>
              <a:defRPr sz="1725" b="0">
                <a:solidFill>
                  <a:srgbClr val="14365B"/>
                </a:solidFill>
              </a:defRPr>
            </a:lvl2pPr>
            <a:lvl3pPr>
              <a:defRPr sz="1725" b="0">
                <a:solidFill>
                  <a:srgbClr val="14365B"/>
                </a:solidFill>
              </a:defRPr>
            </a:lvl3pPr>
            <a:lvl4pPr>
              <a:defRPr sz="1725" b="0">
                <a:solidFill>
                  <a:srgbClr val="14365B"/>
                </a:solidFill>
              </a:defRPr>
            </a:lvl4pPr>
            <a:lvl5pPr>
              <a:defRPr sz="1725" b="0">
                <a:solidFill>
                  <a:srgbClr val="14365B"/>
                </a:solidFill>
              </a:defRPr>
            </a:lvl5pPr>
            <a:lvl6pPr>
              <a:defRPr sz="1725" b="0">
                <a:solidFill>
                  <a:srgbClr val="14365B"/>
                </a:solidFill>
              </a:defRPr>
            </a:lvl6pPr>
            <a:lvl7pPr>
              <a:defRPr sz="1725" b="0">
                <a:solidFill>
                  <a:srgbClr val="14365B"/>
                </a:solidFill>
              </a:defRPr>
            </a:lvl7pPr>
            <a:lvl8pPr>
              <a:defRPr sz="1725" b="0">
                <a:solidFill>
                  <a:srgbClr val="14365B"/>
                </a:solidFill>
              </a:defRPr>
            </a:lvl8pPr>
            <a:lvl9pPr>
              <a:defRPr sz="1725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14365B"/>
                </a:solidFill>
              </a:defRPr>
            </a:pPr>
            <a:r>
              <a:rPr sz="1725" b="0">
                <a:solidFill>
                  <a:srgbClr val="14365B"/>
                </a:solidFill>
              </a:rPr>
              <a:t>Plot the metric in time order. Mark when the change began and include the target.</a:t>
            </a:r>
          </a:p>
        </p:txBody>
      </p:sp>
      <p:graphicFrame>
        <p:nvGraphicFramePr>
          <p:cNvPr id="18" name="Chart">
            <a:extLst xmlns:a="http://schemas.openxmlformats.org/drawingml/2006/main">
              <a:ext uri="{FF2B5EF4-FFF2-40B4-BE49-F238E27FC236}">
                <a16:creationId xmlns:a16="http://schemas.microsoft.com/office/drawing/2014/main" id="{239471FA-2178-4160-A72B-B482E7E3A88A}"/>
              </a:ext>
            </a:extLst>
          </p:cNvPr>
          <p:cNvGraphicFramePr/>
          <p:nvPr/>
        </p:nvGraphicFramePr>
        <p:xfrm>
          <a:off xmlns:a="http://schemas.openxmlformats.org/drawingml/2006/main" x="742950" y="3743325"/>
          <a:ext xmlns:a="http://schemas.openxmlformats.org/drawingml/2006/main" cx="4762500" cy="168592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0091b9e184aa4984"/>
          </a:graphicData>
        </a:graphic>
      </p:graphicFrame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F207443-1A5E-4F1C-9575-F666F9DAE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438775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475"/>
                </a:solidFill>
              </a:defRPr>
            </a:defPPr>
            <a:lvl1pPr>
              <a:defRPr sz="1125" b="0">
                <a:solidFill>
                  <a:srgbClr val="526475"/>
                </a:solidFill>
              </a:defRPr>
            </a:lvl1pPr>
            <a:lvl2pPr>
              <a:defRPr sz="1125" b="0">
                <a:solidFill>
                  <a:srgbClr val="526475"/>
                </a:solidFill>
              </a:defRPr>
            </a:lvl2pPr>
            <a:lvl3pPr>
              <a:defRPr sz="1125" b="0">
                <a:solidFill>
                  <a:srgbClr val="526475"/>
                </a:solidFill>
              </a:defRPr>
            </a:lvl3pPr>
            <a:lvl4pPr>
              <a:defRPr sz="1125" b="0">
                <a:solidFill>
                  <a:srgbClr val="526475"/>
                </a:solidFill>
              </a:defRPr>
            </a:lvl4pPr>
            <a:lvl5pPr>
              <a:defRPr sz="1125" b="0">
                <a:solidFill>
                  <a:srgbClr val="526475"/>
                </a:solidFill>
              </a:defRPr>
            </a:lvl5pPr>
            <a:lvl6pPr>
              <a:defRPr sz="1125" b="0">
                <a:solidFill>
                  <a:srgbClr val="526475"/>
                </a:solidFill>
              </a:defRPr>
            </a:lvl6pPr>
            <a:lvl7pPr>
              <a:defRPr sz="1125" b="0">
                <a:solidFill>
                  <a:srgbClr val="526475"/>
                </a:solidFill>
              </a:defRPr>
            </a:lvl7pPr>
            <a:lvl8pPr>
              <a:defRPr sz="1125" b="0">
                <a:solidFill>
                  <a:srgbClr val="526475"/>
                </a:solidFill>
              </a:defRPr>
            </a:lvl8pPr>
            <a:lvl9pPr>
              <a:defRPr sz="11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475"/>
                </a:solidFill>
              </a:defRPr>
            </a:pPr>
            <a:r>
              <a:rPr sz="1125" b="0">
                <a:solidFill>
                  <a:srgbClr val="526475"/>
                </a:solidFill>
              </a:rPr>
              <a:t>B: Baseline   P: Pilot   F: Follow-up   Gold: 10% target</a:t>
            </a:r>
          </a:p>
        </p:txBody>
      </p:sp>
    </p:spTree>
    <p:extLst>
      <p:ext uri="{BB962C8B-B14F-4D97-AF65-F5344CB8AC3E}">
        <p14:creationId xmlns:p14="http://schemas.microsoft.com/office/powerpoint/2010/main" val="78551693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42E503-5275-4EE1-A484-CEC9E2E0C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B369E8-F3CF-4E81-8761-26D502DB3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F7ECC5-3D5B-4545-A714-0B479E151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85750"/>
            <a:ext cx="3905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5  /  SUSTAIN &amp; COMPLETE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6974B4-CCC8-4E4F-A249-98C60BA0E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4365B"/>
                </a:solidFill>
              </a:defRPr>
            </a:defPPr>
            <a:lvl1pPr>
              <a:defRPr sz="3150" b="1">
                <a:solidFill>
                  <a:srgbClr val="14365B"/>
                </a:solidFill>
              </a:defRPr>
            </a:lvl1pPr>
            <a:lvl2pPr>
              <a:defRPr sz="3150" b="1">
                <a:solidFill>
                  <a:srgbClr val="14365B"/>
                </a:solidFill>
              </a:defRPr>
            </a:lvl2pPr>
            <a:lvl3pPr>
              <a:defRPr sz="3150" b="1">
                <a:solidFill>
                  <a:srgbClr val="14365B"/>
                </a:solidFill>
              </a:defRPr>
            </a:lvl3pPr>
            <a:lvl4pPr>
              <a:defRPr sz="3150" b="1">
                <a:solidFill>
                  <a:srgbClr val="14365B"/>
                </a:solidFill>
              </a:defRPr>
            </a:lvl4pPr>
            <a:lvl5pPr>
              <a:defRPr sz="3150" b="1">
                <a:solidFill>
                  <a:srgbClr val="14365B"/>
                </a:solidFill>
              </a:defRPr>
            </a:lvl5pPr>
            <a:lvl6pPr>
              <a:defRPr sz="3150" b="1">
                <a:solidFill>
                  <a:srgbClr val="14365B"/>
                </a:solidFill>
              </a:defRPr>
            </a:lvl6pPr>
            <a:lvl7pPr>
              <a:defRPr sz="3150" b="1">
                <a:solidFill>
                  <a:srgbClr val="14365B"/>
                </a:solidFill>
              </a:defRPr>
            </a:lvl7pPr>
            <a:lvl8pPr>
              <a:defRPr sz="3150" b="1">
                <a:solidFill>
                  <a:srgbClr val="14365B"/>
                </a:solidFill>
              </a:defRPr>
            </a:lvl8pPr>
            <a:lvl9pPr>
              <a:defRPr sz="315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4365B"/>
                </a:solidFill>
              </a:defRPr>
            </a:pPr>
            <a:r>
              <a:rPr sz="3150" b="1">
                <a:solidFill>
                  <a:srgbClr val="14365B"/>
                </a:solidFill>
              </a:rPr>
              <a:t>6. Process handoff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852F9B-6543-4DE0-92F5-C1FEA2494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Confirm who takes responsibility after the project ends.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8FF372-BAB2-4909-B40E-BE6969074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6D48A5-60A8-4DA9-998A-ECA29E12E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631393-DF14-406D-8AF7-F48727EE2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BDFC9D-5790-42B9-ACD9-9EBF82A2C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ED36B4-38CD-45E5-85A9-28ADB4490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2E6A1B-C07E-476C-AA75-EE33E6568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7CD25F-A1A3-4C9B-92B0-589258AD0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962275"/>
            <a:ext cx="516255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Process owner: [Enter]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Documents provided: [Enter]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Training completed: [Enter]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Review schedule: [Enter]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Acceptance and date: [Enter]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2E78E9-9C46-483F-B055-438F4D423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Record actual approvals. Keep pending actions visible until the responsible person accepts them.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084859-FE5A-4BC0-851E-C68B6720E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BC840F9-1A69-4D35-B7ED-BE9859C82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Example Services is a fictional training example. Replace prompts with your own project evidence.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56F777-1AF2-41C9-96E9-A21D0FE7F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52750"/>
            <a:ext cx="5000625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4365B"/>
                </a:solidFill>
              </a:defRPr>
            </a:defPPr>
            <a:lvl1pPr>
              <a:defRPr sz="1800" b="0">
                <a:solidFill>
                  <a:srgbClr val="14365B"/>
                </a:solidFill>
              </a:defRPr>
            </a:lvl1pPr>
            <a:lvl2pPr>
              <a:defRPr sz="1800" b="0">
                <a:solidFill>
                  <a:srgbClr val="14365B"/>
                </a:solidFill>
              </a:defRPr>
            </a:lvl2pPr>
            <a:lvl3pPr>
              <a:defRPr sz="1800" b="0">
                <a:solidFill>
                  <a:srgbClr val="14365B"/>
                </a:solidFill>
              </a:defRPr>
            </a:lvl3pPr>
            <a:lvl4pPr>
              <a:defRPr sz="1800" b="0">
                <a:solidFill>
                  <a:srgbClr val="14365B"/>
                </a:solidFill>
              </a:defRPr>
            </a:lvl4pPr>
            <a:lvl5pPr>
              <a:defRPr sz="1800" b="0">
                <a:solidFill>
                  <a:srgbClr val="14365B"/>
                </a:solidFill>
              </a:defRPr>
            </a:lvl5pPr>
            <a:lvl6pPr>
              <a:defRPr sz="1800" b="0">
                <a:solidFill>
                  <a:srgbClr val="14365B"/>
                </a:solidFill>
              </a:defRPr>
            </a:lvl6pPr>
            <a:lvl7pPr>
              <a:defRPr sz="1800" b="0">
                <a:solidFill>
                  <a:srgbClr val="14365B"/>
                </a:solidFill>
              </a:defRPr>
            </a:lvl7pPr>
            <a:lvl8pPr>
              <a:defRPr sz="1800" b="0">
                <a:solidFill>
                  <a:srgbClr val="14365B"/>
                </a:solidFill>
              </a:defRPr>
            </a:lvl8pPr>
            <a:lvl9pPr>
              <a:defRPr sz="1800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Process owner: Support Supervisor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Documents: Routing procedure and control plan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Training: Support team briefing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Review schedule: Weekly for the next month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Acceptance: Process owner approval pending</a:t>
            </a:r>
          </a:p>
        </p:txBody>
      </p:sp>
    </p:spTree>
    <p:extLst>
      <p:ext uri="{BB962C8B-B14F-4D97-AF65-F5344CB8AC3E}">
        <p14:creationId xmlns:p14="http://schemas.microsoft.com/office/powerpoint/2010/main" val="199434774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E78D85-A09B-49E8-B90B-2E2205F2B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B46F68-4782-4681-A92C-0343A166F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F2B1A8-9BC3-4073-B367-34DD1F613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85750"/>
            <a:ext cx="3905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5  /  SUSTAIN &amp; COMPLETE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885196-26A7-4F3E-9605-8BA44C1D5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4365B"/>
                </a:solidFill>
              </a:defRPr>
            </a:defPPr>
            <a:lvl1pPr>
              <a:defRPr sz="3150" b="1">
                <a:solidFill>
                  <a:srgbClr val="14365B"/>
                </a:solidFill>
              </a:defRPr>
            </a:lvl1pPr>
            <a:lvl2pPr>
              <a:defRPr sz="3150" b="1">
                <a:solidFill>
                  <a:srgbClr val="14365B"/>
                </a:solidFill>
              </a:defRPr>
            </a:lvl2pPr>
            <a:lvl3pPr>
              <a:defRPr sz="3150" b="1">
                <a:solidFill>
                  <a:srgbClr val="14365B"/>
                </a:solidFill>
              </a:defRPr>
            </a:lvl3pPr>
            <a:lvl4pPr>
              <a:defRPr sz="3150" b="1">
                <a:solidFill>
                  <a:srgbClr val="14365B"/>
                </a:solidFill>
              </a:defRPr>
            </a:lvl4pPr>
            <a:lvl5pPr>
              <a:defRPr sz="3150" b="1">
                <a:solidFill>
                  <a:srgbClr val="14365B"/>
                </a:solidFill>
              </a:defRPr>
            </a:lvl5pPr>
            <a:lvl6pPr>
              <a:defRPr sz="3150" b="1">
                <a:solidFill>
                  <a:srgbClr val="14365B"/>
                </a:solidFill>
              </a:defRPr>
            </a:lvl6pPr>
            <a:lvl7pPr>
              <a:defRPr sz="3150" b="1">
                <a:solidFill>
                  <a:srgbClr val="14365B"/>
                </a:solidFill>
              </a:defRPr>
            </a:lvl7pPr>
            <a:lvl8pPr>
              <a:defRPr sz="3150" b="1">
                <a:solidFill>
                  <a:srgbClr val="14365B"/>
                </a:solidFill>
              </a:defRPr>
            </a:lvl8pPr>
            <a:lvl9pPr>
              <a:defRPr sz="315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4365B"/>
                </a:solidFill>
              </a:defRPr>
            </a:pPr>
            <a:r>
              <a:rPr sz="3150" b="1">
                <a:solidFill>
                  <a:srgbClr val="14365B"/>
                </a:solidFill>
              </a:rPr>
              <a:t>7. Final project submission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06E4FC-DAE9-4F77-8B21-26AD434B9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Bring your five weekly assignments together into one project presentation.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81E55D-79D8-4D82-9C65-7D78FC751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F72118-11FA-40CC-AFA2-BA41807D4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2FD67A-4386-42A2-887C-E8D57CB60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BDB19E-87B1-4D1F-B77A-A05C72790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5F7F51-0746-48FA-B027-9917D738A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F0BC20-A35F-429D-B824-AE1952860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43DCA7-3C2F-4683-B0EF-CB91467EF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962275"/>
            <a:ext cx="516255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Project title: [Enter]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Student name: [Enter]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[Confirm all five weeks are complete]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[Attach supporting data/calculations]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[Remove confidential information]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Final file name: [Enter]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C48900-746A-49D0-B0BD-1B5C1B0EF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Submit through the designated course project submission link. Certification depends on meeting the program requirements.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04B6CB-A196-49AD-8228-A32B145EB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74359A-0802-4E9A-8420-6019D962A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Example Services is a fictional training example. Replace prompts with your own project evidence.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04DF5F-7CAE-4D5D-A9AF-D143AD204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52750"/>
            <a:ext cx="5000625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4365B"/>
                </a:solidFill>
              </a:defRPr>
            </a:defPPr>
            <a:lvl1pPr>
              <a:defRPr sz="1800" b="0">
                <a:solidFill>
                  <a:srgbClr val="14365B"/>
                </a:solidFill>
              </a:defRPr>
            </a:lvl1pPr>
            <a:lvl2pPr>
              <a:defRPr sz="1800" b="0">
                <a:solidFill>
                  <a:srgbClr val="14365B"/>
                </a:solidFill>
              </a:defRPr>
            </a:lvl2pPr>
            <a:lvl3pPr>
              <a:defRPr sz="1800" b="0">
                <a:solidFill>
                  <a:srgbClr val="14365B"/>
                </a:solidFill>
              </a:defRPr>
            </a:lvl3pPr>
            <a:lvl4pPr>
              <a:defRPr sz="1800" b="0">
                <a:solidFill>
                  <a:srgbClr val="14365B"/>
                </a:solidFill>
              </a:defRPr>
            </a:lvl4pPr>
            <a:lvl5pPr>
              <a:defRPr sz="1800" b="0">
                <a:solidFill>
                  <a:srgbClr val="14365B"/>
                </a:solidFill>
              </a:defRPr>
            </a:lvl5pPr>
            <a:lvl6pPr>
              <a:defRPr sz="1800" b="0">
                <a:solidFill>
                  <a:srgbClr val="14365B"/>
                </a:solidFill>
              </a:defRPr>
            </a:lvl6pPr>
            <a:lvl7pPr>
              <a:defRPr sz="1800" b="0">
                <a:solidFill>
                  <a:srgbClr val="14365B"/>
                </a:solidFill>
              </a:defRPr>
            </a:lvl7pPr>
            <a:lvl8pPr>
              <a:defRPr sz="1800" b="0">
                <a:solidFill>
                  <a:srgbClr val="14365B"/>
                </a:solidFill>
              </a:defRPr>
            </a:lvl8pPr>
            <a:lvl9pPr>
              <a:defRPr sz="1800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Week 1: Project charter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Week 2: Process map and baseline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Week 3: Root cause evidence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Week 4: Improvement and pilot results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Week 5: Standard work and control plan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Include your data and calculations.</a:t>
            </a:r>
          </a:p>
        </p:txBody>
      </p:sp>
    </p:spTree>
    <p:extLst>
      <p:ext uri="{BB962C8B-B14F-4D97-AF65-F5344CB8AC3E}">
        <p14:creationId xmlns:p14="http://schemas.microsoft.com/office/powerpoint/2010/main" val="15458576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2026-10-25T14:49:17.0020000Z</dcterms:created>
  <dcterms:modified xsi:type="dcterms:W3CDTF">2026-10-25T14:49:17.0020000Z</dcterms:modified>
</coreProperties>
</file>