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charts/chart2.xml" ContentType="application/vnd.openxmlformats-officedocument.drawingml.char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charts/chart3.xml" ContentType="application/vnd.openxmlformats-officedocument.drawingml.chart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charts/chart4.xml" ContentType="application/vnd.openxmlformats-officedocument.drawingml.chart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01a38628a364a18" /><Relationship Type="http://schemas.openxmlformats.org/officeDocument/2006/relationships/extended-properties" Target="/docProps/app.xml" Id="Rcb849d2ca05745ce" /><Relationship Type="http://schemas.openxmlformats.org/officeDocument/2006/relationships/officeDocument" Target="/ppt/presentation.xml" Id="Rb8d95ad0551349a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8d834cd5628460e"/>
  </p:sldMasterIdLst>
  <p:notesMasterIdLst>
    <p:notesMasterId xmlns:r="http://schemas.openxmlformats.org/officeDocument/2006/relationships" r:id="Re8472124d0644e45"/>
  </p:notesMasterIdLst>
  <p:sldIdLst>
    <p:sldId xmlns:r="http://schemas.openxmlformats.org/officeDocument/2006/relationships" id="256" r:id="Re69b071d35e64423"/>
    <p:sldId xmlns:r="http://schemas.openxmlformats.org/officeDocument/2006/relationships" id="257" r:id="Re5920c11bfbf4c54"/>
    <p:sldId xmlns:r="http://schemas.openxmlformats.org/officeDocument/2006/relationships" id="258" r:id="R62e33930baf14dca"/>
    <p:sldId xmlns:r="http://schemas.openxmlformats.org/officeDocument/2006/relationships" id="259" r:id="Rcdbcc7c2906847d1"/>
    <p:sldId xmlns:r="http://schemas.openxmlformats.org/officeDocument/2006/relationships" id="260" r:id="R439ea0c7b1954dec"/>
    <p:sldId xmlns:r="http://schemas.openxmlformats.org/officeDocument/2006/relationships" id="261" r:id="R9e1a9be741864f38"/>
    <p:sldId xmlns:r="http://schemas.openxmlformats.org/officeDocument/2006/relationships" id="262" r:id="R0f5367a763ff4e0d"/>
    <p:sldId xmlns:r="http://schemas.openxmlformats.org/officeDocument/2006/relationships" id="263" r:id="R0f06af46c7074306"/>
    <p:sldId xmlns:r="http://schemas.openxmlformats.org/officeDocument/2006/relationships" id="264" r:id="Rc7b108f5d18249a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46e3830ba8544e9" /><Relationship Type="http://schemas.openxmlformats.org/officeDocument/2006/relationships/slideMaster" Target="/ppt/slideMasters/slideMaster1.xml" Id="R38d834cd5628460e" /><Relationship Type="http://schemas.openxmlformats.org/officeDocument/2006/relationships/notesMaster" Target="/ppt/notesMasters/notesMaster1.xml" Id="Re8472124d0644e45" /><Relationship Type="http://schemas.openxmlformats.org/officeDocument/2006/relationships/presProps" Target="/ppt/presProps.xml" Id="Ra8288cfe1496488a" /><Relationship Type="http://schemas.openxmlformats.org/officeDocument/2006/relationships/tableStyles" Target="/ppt/tableStyles.xml" Id="R485f9df0db8844e1" /><Relationship Type="http://schemas.openxmlformats.org/officeDocument/2006/relationships/slide" Target="/ppt/slides/slide1.xml" Id="Re69b071d35e64423" /><Relationship Type="http://schemas.openxmlformats.org/officeDocument/2006/relationships/slide" Target="/ppt/slides/slide2.xml" Id="Re5920c11bfbf4c54" /><Relationship Type="http://schemas.openxmlformats.org/officeDocument/2006/relationships/slide" Target="/ppt/slides/slide3.xml" Id="R62e33930baf14dca" /><Relationship Type="http://schemas.openxmlformats.org/officeDocument/2006/relationships/slide" Target="/ppt/slides/slide4.xml" Id="Rcdbcc7c2906847d1" /><Relationship Type="http://schemas.openxmlformats.org/officeDocument/2006/relationships/slide" Target="/ppt/slides/slide5.xml" Id="R439ea0c7b1954dec" /><Relationship Type="http://schemas.openxmlformats.org/officeDocument/2006/relationships/slide" Target="/ppt/slides/slide6.xml" Id="R9e1a9be741864f38" /><Relationship Type="http://schemas.openxmlformats.org/officeDocument/2006/relationships/slide" Target="/ppt/slides/slide7.xml" Id="R0f5367a763ff4e0d" /><Relationship Type="http://schemas.openxmlformats.org/officeDocument/2006/relationships/slide" Target="/ppt/slides/slide8.xml" Id="R0f06af46c7074306" /><Relationship Type="http://schemas.openxmlformats.org/officeDocument/2006/relationships/slide" Target="/ppt/slides/slide9.xml" Id="Rc7b108f5d18249a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5f51a799b7b45f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a57182a45804a57" /><Relationship Type="http://schemas.openxmlformats.org/officeDocument/2006/relationships/notesMaster" Target="/ppt/notesMasters/notesMaster1.xml" Id="Rb18ee2fd4a38457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9f41c5804c84c19" /><Relationship Type="http://schemas.openxmlformats.org/officeDocument/2006/relationships/notesMaster" Target="/ppt/notesMasters/notesMaster1.xml" Id="R8cf7774aaa5547b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d1910f66bb34f02" /><Relationship Type="http://schemas.openxmlformats.org/officeDocument/2006/relationships/notesMaster" Target="/ppt/notesMasters/notesMaster1.xml" Id="R23f1de96a6b2478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49a3c70043547b2" /><Relationship Type="http://schemas.openxmlformats.org/officeDocument/2006/relationships/notesMaster" Target="/ppt/notesMasters/notesMaster1.xml" Id="Ra5fb62212ead45e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63ddaf8f264404e" /><Relationship Type="http://schemas.openxmlformats.org/officeDocument/2006/relationships/notesMaster" Target="/ppt/notesMasters/notesMaster1.xml" Id="R0df2342b73944d0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1287ecf672b4347" /><Relationship Type="http://schemas.openxmlformats.org/officeDocument/2006/relationships/notesMaster" Target="/ppt/notesMasters/notesMaster1.xml" Id="R0d89ab09569c409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b5156f0ee9a4fc2" /><Relationship Type="http://schemas.openxmlformats.org/officeDocument/2006/relationships/notesMaster" Target="/ppt/notesMasters/notesMaster1.xml" Id="Rdbd3bb6b0ff7455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2fe0dff0663472a" /><Relationship Type="http://schemas.openxmlformats.org/officeDocument/2006/relationships/notesMaster" Target="/ppt/notesMasters/notesMaster1.xml" Id="Rbf8d0fcaa4a1472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77e2365306746b4" /><Relationship Type="http://schemas.openxmlformats.org/officeDocument/2006/relationships/notesMaster" Target="/ppt/notesMasters/notesMaster1.xml" Id="Re23bece018c540a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fe353e2bc5c4a0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521d4ce9f06498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9359406a848458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fb93ac11b64c1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394943fa9f6487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0c7d3efd8ee4f1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4A1E6DC-651E-49F5-ACE6-CB0325021B4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1F238EC-F28D-40D7-ADBE-9EF43FB9D3D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4ED0A97-24CF-422B-B8D2-119A9EC64FD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937342F-539F-4BFD-9A31-EAD8BEB2939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79379DD-B0B2-4F91-8717-A6351A9DF3A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785275F-BC82-4530-B6B2-F4305098A43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CBA033D-A98D-47A6-9072-40A7E3BBB08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5C9CA6C-0EAF-4C46-A795-07A227E264F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7D68C86-6E60-4EF7-9560-3DD61B3B0B0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E0E15EE-6AF4-485A-90E1-549F3640042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92088d8031b47c1" /><Relationship Type="http://schemas.openxmlformats.org/officeDocument/2006/relationships/slideLayout" Target="/ppt/slideLayouts/slideLayout1.xml" Id="Rffa88ee8fb1b4dd7" /><Relationship Type="http://schemas.openxmlformats.org/officeDocument/2006/relationships/slideLayout" Target="/ppt/slideLayouts/slideLayout2.xml" Id="R33d70cc9dd91409d" /><Relationship Type="http://schemas.openxmlformats.org/officeDocument/2006/relationships/slideLayout" Target="/ppt/slideLayouts/slideLayout3.xml" Id="Rd8fe9d28085942b4" /><Relationship Type="http://schemas.openxmlformats.org/officeDocument/2006/relationships/slideLayout" Target="/ppt/slideLayouts/slideLayout4.xml" Id="R2cf6824d63ea400e" /><Relationship Type="http://schemas.openxmlformats.org/officeDocument/2006/relationships/slideLayout" Target="/ppt/slideLayouts/slideLayout5.xml" Id="R67156322afb8475e" /><Relationship Type="http://schemas.openxmlformats.org/officeDocument/2006/relationships/slideLayout" Target="/ppt/slideLayouts/slideLayout6.xml" Id="Raefdcf1fd39e43b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fa88ee8fb1b4dd7"/>
    <p:sldLayoutId xmlns:r="http://schemas.openxmlformats.org/officeDocument/2006/relationships" id="2147483650" r:id="R33d70cc9dd91409d"/>
    <p:sldLayoutId xmlns:r="http://schemas.openxmlformats.org/officeDocument/2006/relationships" id="2147483651" r:id="Rd8fe9d28085942b4"/>
    <p:sldLayoutId xmlns:r="http://schemas.openxmlformats.org/officeDocument/2006/relationships" id="2147483652" r:id="R2cf6824d63ea400e"/>
    <p:sldLayoutId xmlns:r="http://schemas.openxmlformats.org/officeDocument/2006/relationships" id="2147483653" r:id="R67156322afb8475e"/>
    <p:sldLayoutId xmlns:r="http://schemas.openxmlformats.org/officeDocument/2006/relationships" id="2147483654" r:id="Raefdcf1fd39e43b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679e4a2e4f84c25" /><Relationship Type="http://schemas.openxmlformats.org/officeDocument/2006/relationships/notesSlide" Target="/ppt/notesSlides/notesSlide1.xml" Id="R1e763c3f80b54e2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9654e8962194588" /><Relationship Type="http://schemas.openxmlformats.org/officeDocument/2006/relationships/notesSlide" Target="/ppt/notesSlides/notesSlide2.xml" Id="Raa4f474231ac4a9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cade7b645814d1b" /><Relationship Type="http://schemas.openxmlformats.org/officeDocument/2006/relationships/notesSlide" Target="/ppt/notesSlides/notesSlide3.xml" Id="Re88bc0b20f7e408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a79f5020d0c4301" /><Relationship Type="http://schemas.openxmlformats.org/officeDocument/2006/relationships/notesSlide" Target="/ppt/notesSlides/notesSlide4.xml" Id="Re81f87438135486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6dee1702a66429c" /><Relationship Type="http://schemas.openxmlformats.org/officeDocument/2006/relationships/chart" Target="/ppt/slides/charts/chart1.xml" Id="R6cb0d91b2f2c4456" /><Relationship Type="http://schemas.openxmlformats.org/officeDocument/2006/relationships/notesSlide" Target="/ppt/notesSlides/notesSlide5.xml" Id="R64889268cdf8408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aa0d3452c894b10" /><Relationship Type="http://schemas.openxmlformats.org/officeDocument/2006/relationships/chart" Target="/ppt/slides/charts/chart2.xml" Id="R5843a75438ff48ed" /><Relationship Type="http://schemas.openxmlformats.org/officeDocument/2006/relationships/notesSlide" Target="/ppt/notesSlides/notesSlide6.xml" Id="R92ab39704080417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86d93ba9d3448cc" /><Relationship Type="http://schemas.openxmlformats.org/officeDocument/2006/relationships/chart" Target="/ppt/slides/charts/chart3.xml" Id="Ra8e44d43a1084e93" /><Relationship Type="http://schemas.openxmlformats.org/officeDocument/2006/relationships/notesSlide" Target="/ppt/notesSlides/notesSlide7.xml" Id="Radccba3c854c45f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f17d1c0e9bc4b29" /><Relationship Type="http://schemas.openxmlformats.org/officeDocument/2006/relationships/chart" Target="/ppt/slides/charts/chart4.xml" Id="Rf520802a654a4ef4" /><Relationship Type="http://schemas.openxmlformats.org/officeDocument/2006/relationships/notesSlide" Target="/ppt/notesSlides/notesSlide8.xml" Id="R64e00cdde23642d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a3d46e91c3b4c7a" /><Relationship Type="http://schemas.openxmlformats.org/officeDocument/2006/relationships/notesSlide" Target="/ppt/notesSlides/notesSlide9.xml" Id="Rf210fbe1eb1346c7" /></Relationships>
</file>

<file path=ppt/slides/charts/chart1.xml><?xml version="1.0" encoding="utf-8"?>
<c:chartSpace xmlns:c="http://schemas.openxmlformats.org/drawingml/2006/chart">
  <c:lang val="en-US"/>
  <c:chart>
    <c:plotArea>
      <c:barChart>
        <c:barDir val="bar"/>
        <c:varyColors val="0"/>
        <c:ser>
          <c:idx val="0"/>
          <c:order val="0"/>
          <c:tx>
            <c:v>Late-response rate</c:v>
          </c:tx>
          <c:spPr>
            <a:solidFill xmlns:a="http://schemas.openxmlformats.org/drawingml/2006/main">
              <a:srgbClr val="2373B5"/>
            </a:solidFill>
          </c:spPr>
          <c:invertIfNegative val="0"/>
          <c:cat>
            <c:strLit>
              <c:ptCount val="2"/>
              <c:pt idx="0">
                <c:v>Baseline</c:v>
              </c:pt>
              <c:pt idx="1">
                <c:v>Pilot</c:v>
              </c:pt>
            </c:strLit>
          </c:cat>
          <c:val>
            <c:numLit>
              <c:formatCode>0%</c:formatCode>
              <c:ptCount val="2"/>
              <c:pt idx="0">
                <c:v>0.3</c:v>
              </c:pt>
              <c:pt idx="1">
                <c:v>0.1</c:v>
              </c:pt>
            </c:numLit>
          </c:val>
        </c:ser>
        <c:dLbls>
          <c:numFmt formatCode="0%" sourceLinked="0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14365B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0.4"/>
          <c:min val="0"/>
        </c:scaling>
        <c:delete val="0"/>
        <c:axPos val="b"/>
        <c:numFmt formatCode="0%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26475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</c:plotArea>
    <c:plotVisOnly val="1"/>
  </c:chart>
</c:chartSpace>
</file>

<file path=ppt/slides/charts/chart2.xml><?xml version="1.0" encoding="utf-8"?>
<c:chartSpace xmlns:c="http://schemas.openxmlformats.org/drawingml/2006/chart">
  <c:lang val="en-US"/>
  <c:chart>
    <c:plotArea>
      <c:barChart>
        <c:barDir val="bar"/>
        <c:varyColors val="0"/>
        <c:ser>
          <c:idx val="0"/>
          <c:order val="0"/>
          <c:tx>
            <c:v>Late responses</c:v>
          </c:tx>
          <c:spPr>
            <a:solidFill xmlns:a="http://schemas.openxmlformats.org/drawingml/2006/main">
              <a:srgbClr val="2373B5"/>
            </a:solidFill>
          </c:spPr>
          <c:invertIfNegative val="0"/>
          <c:cat>
            <c:strLit>
              <c:ptCount val="2"/>
              <c:pt idx="0">
                <c:v>Baseline (n=600)</c:v>
              </c:pt>
              <c:pt idx="1">
                <c:v>Pilot (n=150)</c:v>
              </c:pt>
            </c:strLit>
          </c:cat>
          <c:val>
            <c:numLit>
              <c:formatCode>0%</c:formatCode>
              <c:ptCount val="2"/>
              <c:pt idx="0">
                <c:v>0.3</c:v>
              </c:pt>
              <c:pt idx="1">
                <c:v>0.1</c:v>
              </c:pt>
            </c:numLit>
          </c:val>
        </c:ser>
        <c:dLbls>
          <c:numFmt formatCode="0%" sourceLinked="0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26475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0.4"/>
          <c:min val="0"/>
        </c:scaling>
        <c:delete val="0"/>
        <c:axPos val="b"/>
        <c:numFmt formatCode="0%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26475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</c:plotArea>
    <c:plotVisOnly val="1"/>
  </c:chart>
</c:chartSpace>
</file>

<file path=ppt/slides/charts/chart3.xml><?xml version="1.0" encoding="utf-8"?>
<c:chartSpace xmlns:c="http://schemas.openxmlformats.org/drawingml/2006/chart">
  <c:lang val="en-US"/>
  <c:chart>
    <c:plotArea>
      <c:lineChart>
        <c:grouping val="standard"/>
        <c:varyColors val="0"/>
        <c:ser>
          <c:idx val="0"/>
          <c:order val="0"/>
          <c:tx>
            <c:v>Late responses</c:v>
          </c:tx>
          <c:spPr>
            <a:ln xmlns:a="http://schemas.openxmlformats.org/drawingml/2006/main" w="28575">
              <a:solidFill>
                <a:srgbClr val="2373B5"/>
              </a:solidFill>
              <a:prstDash val="solid"/>
            </a:ln>
          </c:spPr>
          <c:marker>
            <c:symbol val="none"/>
          </c:marker>
          <c:cat>
            <c:strLit>
              <c:ptCount val="8"/>
              <c:pt idx="0">
                <c:v>B1</c:v>
              </c:pt>
              <c:pt idx="1">
                <c:v>B2</c:v>
              </c:pt>
              <c:pt idx="2">
                <c:v>B3</c:v>
              </c:pt>
              <c:pt idx="3">
                <c:v>B4</c:v>
              </c:pt>
              <c:pt idx="4">
                <c:v>P1</c:v>
              </c:pt>
              <c:pt idx="5">
                <c:v>P2</c:v>
              </c:pt>
              <c:pt idx="6">
                <c:v>P3</c:v>
              </c:pt>
              <c:pt idx="7">
                <c:v>P4</c:v>
              </c:pt>
            </c:strLit>
          </c:cat>
          <c:val>
            <c:numLit>
              <c:formatCode>0%</c:formatCode>
              <c:ptCount val="8"/>
              <c:pt idx="0">
                <c:v>0.28</c:v>
              </c:pt>
              <c:pt idx="1">
                <c:v>0.32</c:v>
              </c:pt>
              <c:pt idx="2">
                <c:v>0.3</c:v>
              </c:pt>
              <c:pt idx="3">
                <c:v>0.3</c:v>
              </c:pt>
              <c:pt idx="4">
                <c:v>0.12</c:v>
              </c:pt>
              <c:pt idx="5">
                <c:v>0.1</c:v>
              </c:pt>
              <c:pt idx="6">
                <c:v>0.08</c:v>
              </c:pt>
              <c:pt idx="7">
                <c:v>0.1</c:v>
              </c:pt>
            </c:numLit>
          </c:val>
        </c:ser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26475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0.4"/>
          <c:min val="0"/>
        </c:scaling>
        <c:delete val="0"/>
        <c:axPos val="l"/>
        <c:numFmt formatCode="0%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26475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</c:plotArea>
    <c:plotVisOnly val="1"/>
  </c:chart>
</c:chartSpace>
</file>

<file path=ppt/slides/charts/chart4.xml><?xml version="1.0" encoding="utf-8"?>
<c:chartSpace xmlns:c="http://schemas.openxmlformats.org/drawingml/2006/chart">
  <c:lang val="en-US"/>
  <c:chart>
    <c:plotArea>
      <c:barChart>
        <c:barDir val="col"/>
        <c:varyColors val="0"/>
        <c:ser>
          <c:idx val="0"/>
          <c:order val="0"/>
          <c:tx>
            <c:v>Late emails</c:v>
          </c:tx>
          <c:spPr>
            <a:solidFill xmlns:a="http://schemas.openxmlformats.org/drawingml/2006/main">
              <a:srgbClr val="2373B5"/>
            </a:solidFill>
          </c:spPr>
          <c:invertIfNegative val="0"/>
          <c:cat>
            <c:strLit>
              <c:ptCount val="4"/>
              <c:pt idx="0">
                <c:v>Assignment</c:v>
              </c:pt>
              <c:pt idx="1">
                <c:v>Peak load</c:v>
              </c:pt>
              <c:pt idx="2">
                <c:v>Missing info</c:v>
              </c:pt>
              <c:pt idx="3">
                <c:v>Other</c:v>
              </c:pt>
            </c:strLit>
          </c:cat>
          <c:val>
            <c:numLit>
              <c:formatCode>General</c:formatCode>
              <c:ptCount val="4"/>
              <c:pt idx="0">
                <c:v>90</c:v>
              </c:pt>
              <c:pt idx="1">
                <c:v>45</c:v>
              </c:pt>
              <c:pt idx="2">
                <c:v>30</c:v>
              </c:pt>
              <c:pt idx="3">
                <c:v>15</c:v>
              </c:pt>
            </c:numLit>
          </c:val>
        </c:ser>
        <c:axId val="1"/>
        <c:axId val="2"/>
      </c:barChart>
      <c:lineChart>
        <c:grouping val="standard"/>
        <c:varyColors val="0"/>
        <c:ser>
          <c:idx val="1"/>
          <c:order val="1"/>
          <c:tx>
            <c:v>Cumulative %</c:v>
          </c:tx>
          <c:spPr>
            <a:ln xmlns:a="http://schemas.openxmlformats.org/drawingml/2006/main" w="28575">
              <a:solidFill>
                <a:srgbClr val="D38D24"/>
              </a:solidFill>
              <a:prstDash val="solid"/>
            </a:ln>
          </c:spPr>
          <c:marker>
            <c:symbol val="none"/>
          </c:marker>
          <c:cat>
            <c:strLit>
              <c:ptCount val="4"/>
              <c:pt idx="0">
                <c:v>Assignment</c:v>
              </c:pt>
              <c:pt idx="1">
                <c:v>Peak load</c:v>
              </c:pt>
              <c:pt idx="2">
                <c:v>Missing info</c:v>
              </c:pt>
              <c:pt idx="3">
                <c:v>Other</c:v>
              </c:pt>
            </c:strLit>
          </c:cat>
          <c:val>
            <c:numLit>
              <c:formatCode>General</c:formatCode>
              <c:ptCount val="4"/>
              <c:pt idx="0">
                <c:v>0.5</c:v>
              </c:pt>
              <c:pt idx="1">
                <c:v>0.75</c:v>
              </c:pt>
              <c:pt idx="2">
                <c:v>0.9166666666666666</c:v>
              </c:pt>
              <c:pt idx="3">
                <c:v>1</c:v>
              </c:pt>
            </c:numLit>
          </c:val>
        </c:ser>
        <c:axId val="3"/>
        <c:axId val="4"/>
      </c:lineChart>
      <c:catAx>
        <c:axId val="1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26475"/>
                </a:solidFill>
                <a:latin typeface="Arial"/>
                <a:ea typeface="Arial"/>
                <a:cs typeface="Arial"/>
              </a:defRPr>
            </a:pPr>
          </a:p>
        </c:txPr>
        <c:crossAx val="2"/>
      </c:catAx>
      <c:valAx>
        <c:axId val="2"/>
        <c:scaling>
          <c:orientation val="minMax"/>
          <c:max val="100"/>
          <c:min val="0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26475"/>
                </a:solidFill>
                <a:latin typeface="Arial"/>
                <a:ea typeface="Arial"/>
                <a:cs typeface="Arial"/>
              </a:defRPr>
            </a:pPr>
          </a:p>
        </c:txPr>
        <c:crossAx val="1"/>
        <c:crossBetween val="between"/>
      </c:valAx>
      <c:catAx>
        <c:axId val="3"/>
        <c:scaling>
          <c:orientation val="minMax"/>
        </c:scaling>
        <c:delete val="1"/>
        <c:axPos val="b"/>
        <c:numFmt formatCode="General"/>
        <c:majorTickMark val="none"/>
        <c:minorTickMark val="none"/>
        <c:crossAx val="4"/>
        <c:crosses val="max"/>
      </c:catAx>
      <c:valAx>
        <c:axId val="4"/>
        <c:scaling>
          <c:orientation val="minMax"/>
          <c:max val="1"/>
          <c:min val="0"/>
        </c:scaling>
        <c:delete val="0"/>
        <c:axPos val="r"/>
        <c:numFmt formatCode="0%"/>
        <c:majorTickMark val="none"/>
        <c:minorTickMark val="none"/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26475"/>
                </a:solidFill>
                <a:latin typeface="Arial"/>
                <a:ea typeface="Arial"/>
                <a:cs typeface="Arial"/>
              </a:defRPr>
            </a:pPr>
          </a:p>
        </c:txPr>
        <c:crossAx val="3"/>
        <c:crossBetween val="between"/>
      </c:valAx>
    </c:plotArea>
    <c:plotVisOnly val="1"/>
  </c:chart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E52721-CB45-48D7-843F-F871CE38D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CA3DB7-DB01-4D7D-997E-2200A0D3D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17F1A1-D5BC-447B-9753-7E39ADA1A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4  /  IMPROVE YOUR PROCESS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78F1A5-CAE2-44F8-AB61-11DB2BD77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1. Your proposed improvement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108DA3-550D-4BA8-ACA9-CFD7C39BA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Choose a change that addresses the cause supported by your Week 3 evidence.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330AF6-F59D-4910-AC39-E864AA6B3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CFA2FD-0DFA-468A-9D0F-E2E14B68E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4FA624-5BB8-4936-967A-FD37C4A8D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5B4EA3-7F46-4D24-9F95-5BEFCE6F3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B2907E-3A02-494F-98FC-EF2C4661A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0500B1-2E5D-4648-861D-4128C83A8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0AC33B-3242-4D6B-BBD4-8C1CC6EE6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Supported cause: [Enter cause]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Proposed change: [Enter improvement]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Why it should help: [Explain connection]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4730F2-A425-499A-81B4-971ADDF63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Confirm the cause before selecting a solution. The expected benefit still needs testing.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AF807D-6EAA-4E3A-80DC-E0095BFEC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CB6673-2FD4-4B3C-BA94-698061190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Example Services is a fictional training example. Replace prompts with your own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95FB21-E9EF-42AD-86A0-DCC614723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5000625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4365B"/>
                </a:solidFill>
              </a:defRPr>
            </a:defPPr>
            <a:lvl1pPr>
              <a:defRPr sz="1800" b="0">
                <a:solidFill>
                  <a:srgbClr val="14365B"/>
                </a:solidFill>
              </a:defRPr>
            </a:lvl1pPr>
            <a:lvl2pPr>
              <a:defRPr sz="1800" b="0">
                <a:solidFill>
                  <a:srgbClr val="14365B"/>
                </a:solidFill>
              </a:defRPr>
            </a:lvl2pPr>
            <a:lvl3pPr>
              <a:defRPr sz="1800" b="0">
                <a:solidFill>
                  <a:srgbClr val="14365B"/>
                </a:solidFill>
              </a:defRPr>
            </a:lvl3pPr>
            <a:lvl4pPr>
              <a:defRPr sz="1800" b="0">
                <a:solidFill>
                  <a:srgbClr val="14365B"/>
                </a:solidFill>
              </a:defRPr>
            </a:lvl4pPr>
            <a:lvl5pPr>
              <a:defRPr sz="1800" b="0">
                <a:solidFill>
                  <a:srgbClr val="14365B"/>
                </a:solidFill>
              </a:defRPr>
            </a:lvl5pPr>
            <a:lvl6pPr>
              <a:defRPr sz="1800" b="0">
                <a:solidFill>
                  <a:srgbClr val="14365B"/>
                </a:solidFill>
              </a:defRPr>
            </a:lvl6pPr>
            <a:lvl7pPr>
              <a:defRPr sz="1800" b="0">
                <a:solidFill>
                  <a:srgbClr val="14365B"/>
                </a:solidFill>
              </a:defRPr>
            </a:lvl7pPr>
            <a:lvl8pPr>
              <a:defRPr sz="1800" b="0">
                <a:solidFill>
                  <a:srgbClr val="14365B"/>
                </a:solidFill>
              </a:defRPr>
            </a:lvl8pPr>
            <a:lvl9pPr>
              <a:defRPr sz="180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Finding: Assignment delays are a likely contributor to late responses.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Proposed change: Assign each incoming email to a responsible representative when it enters the queue.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Expected benefit: Less waiting before review.</a:t>
            </a:r>
          </a:p>
        </p:txBody>
      </p:sp>
    </p:spTree>
    <p:extLst>
      <p:ext uri="{BB962C8B-B14F-4D97-AF65-F5344CB8AC3E}">
        <p14:creationId xmlns:p14="http://schemas.microsoft.com/office/powerpoint/2010/main" val="184480639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4D9468-B6A2-4177-8731-106846339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F619FD-BDA2-4ABF-B4FA-189DE5267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44EF0E-A46D-428C-B62A-7905C3831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4  /  IMPROVE YOUR PROCESS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85170A-85C0-4C8C-A419-687457F80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2. Solution selection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313020-A296-49C9-B0EF-39C6BF51F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Compare practical options before choosing what to test.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8A6806-4E6E-4BD4-AFFC-DA5FECDF9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3E5E6B-09E5-40F3-8FCF-4A46D8A4B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47ED91-519F-41D2-9E4A-0DFDDD61E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844076-5D16-42D2-928E-B979AEF8E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B883E2-B199-43E0-A799-F912EEA68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8F841E-A10A-406B-AF36-49EDB29CF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839B78-8A08-4474-8413-4B29F37F7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Option A: [Enter solution]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Benefit and effort: [Enter details]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Option B: [Enter solution]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Benefit and effort: [Enter details]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Chosen option and reason: [Enter]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8AB5CA-9E43-4FF6-A22D-2957771FF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Example choice: Test automatic assignment if the existing system supports it.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4FC9F9-28B4-4BC3-A413-B1564426F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2F1BA6-7E23-4E75-B136-9B36D89C4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Example Services is a fictional training example. Replace prompts with your own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C81D5C-C787-48ED-BBFF-4F1194E22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5000625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4365B"/>
                </a:solidFill>
              </a:defRPr>
            </a:defPPr>
            <a:lvl1pPr>
              <a:defRPr sz="1800" b="0">
                <a:solidFill>
                  <a:srgbClr val="14365B"/>
                </a:solidFill>
              </a:defRPr>
            </a:lvl1pPr>
            <a:lvl2pPr>
              <a:defRPr sz="1800" b="0">
                <a:solidFill>
                  <a:srgbClr val="14365B"/>
                </a:solidFill>
              </a:defRPr>
            </a:lvl2pPr>
            <a:lvl3pPr>
              <a:defRPr sz="1800" b="0">
                <a:solidFill>
                  <a:srgbClr val="14365B"/>
                </a:solidFill>
              </a:defRPr>
            </a:lvl3pPr>
            <a:lvl4pPr>
              <a:defRPr sz="1800" b="0">
                <a:solidFill>
                  <a:srgbClr val="14365B"/>
                </a:solidFill>
              </a:defRPr>
            </a:lvl4pPr>
            <a:lvl5pPr>
              <a:defRPr sz="1800" b="0">
                <a:solidFill>
                  <a:srgbClr val="14365B"/>
                </a:solidFill>
              </a:defRPr>
            </a:lvl5pPr>
            <a:lvl6pPr>
              <a:defRPr sz="1800" b="0">
                <a:solidFill>
                  <a:srgbClr val="14365B"/>
                </a:solidFill>
              </a:defRPr>
            </a:lvl6pPr>
            <a:lvl7pPr>
              <a:defRPr sz="1800" b="0">
                <a:solidFill>
                  <a:srgbClr val="14365B"/>
                </a:solidFill>
              </a:defRPr>
            </a:lvl7pPr>
            <a:lvl8pPr>
              <a:defRPr sz="1800" b="0">
                <a:solidFill>
                  <a:srgbClr val="14365B"/>
                </a:solidFill>
              </a:defRPr>
            </a:lvl8pPr>
            <a:lvl9pPr>
              <a:defRPr sz="180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Option A: Automatic email assignment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Benefit: Faster ownership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Effort: System setup and testing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Option B: Supervisor assigns emails hourly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Benefit: Fewer long waits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Effort: Recurring supervisor time</a:t>
            </a:r>
          </a:p>
        </p:txBody>
      </p:sp>
    </p:spTree>
    <p:extLst>
      <p:ext uri="{BB962C8B-B14F-4D97-AF65-F5344CB8AC3E}">
        <p14:creationId xmlns:p14="http://schemas.microsoft.com/office/powerpoint/2010/main" val="41069336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253C47-CFA0-40B7-AAA9-758973835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E869A0-6947-48DF-AC1E-00177951A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B8E7C2-16D2-45F3-B9F0-AB0492474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4  /  IMPROVE YOUR PROCESS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1DE717-F077-45D2-A42E-8C7DDACAA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3. Pilot test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DE585F-FA29-4515-8516-55CAA83EF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Test the change on a small scale before expanding it.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C3BE16-26B5-4EA4-BBE8-CD97EC625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C1B912-108D-43CE-A1F3-8AB457C10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E443D9-EAE4-4D97-8044-818B7087A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A89803-6F50-4440-9C08-AE0927A95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596588-C304-40A4-8598-18ECC8B7D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585ADD-438C-40A5-8403-769D012CB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1AF525-35E2-4054-8CAE-52A0232D4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Change to test: [Enter change]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Scope and duration: [Enter details]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Owner: [Enter person]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Metric: [Use your baseline definition]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Success target: [Enter target]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Measurement window: [Enter timing]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CFA298-A625-4B3A-B002-01CE48E72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Keep the same metric definition. Record changes in workload, staffing, or customer mix.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1ADF31-CB18-40B1-9AE4-F6C9492EB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EFE9CC-8282-451B-90FB-E06C11F54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Example Services is a fictional training example. Replace prompts with your own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9FAA80-298E-4B05-BA0B-A0CBA3FB1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5000625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4365B"/>
                </a:solidFill>
              </a:defRPr>
            </a:defPPr>
            <a:lvl1pPr>
              <a:defRPr sz="1800" b="0">
                <a:solidFill>
                  <a:srgbClr val="14365B"/>
                </a:solidFill>
              </a:defRPr>
            </a:lvl1pPr>
            <a:lvl2pPr>
              <a:defRPr sz="1800" b="0">
                <a:solidFill>
                  <a:srgbClr val="14365B"/>
                </a:solidFill>
              </a:defRPr>
            </a:lvl2pPr>
            <a:lvl3pPr>
              <a:defRPr sz="1800" b="0">
                <a:solidFill>
                  <a:srgbClr val="14365B"/>
                </a:solidFill>
              </a:defRPr>
            </a:lvl3pPr>
            <a:lvl4pPr>
              <a:defRPr sz="1800" b="0">
                <a:solidFill>
                  <a:srgbClr val="14365B"/>
                </a:solidFill>
              </a:defRPr>
            </a:lvl4pPr>
            <a:lvl5pPr>
              <a:defRPr sz="1800" b="0">
                <a:solidFill>
                  <a:srgbClr val="14365B"/>
                </a:solidFill>
              </a:defRPr>
            </a:lvl5pPr>
            <a:lvl6pPr>
              <a:defRPr sz="1800" b="0">
                <a:solidFill>
                  <a:srgbClr val="14365B"/>
                </a:solidFill>
              </a:defRPr>
            </a:lvl6pPr>
            <a:lvl7pPr>
              <a:defRPr sz="1800" b="0">
                <a:solidFill>
                  <a:srgbClr val="14365B"/>
                </a:solidFill>
              </a:defRPr>
            </a:lvl7pPr>
            <a:lvl8pPr>
              <a:defRPr sz="1800" b="0">
                <a:solidFill>
                  <a:srgbClr val="14365B"/>
                </a:solidFill>
              </a:defRPr>
            </a:lvl8pPr>
            <a:lvl9pPr>
              <a:defRPr sz="180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Change: Automatic email assignment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Scope: One support team for one week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Owner: Support Supervisor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Measure: Percentage of first responses after 24 hours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Target: 10% or less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Timing: Wait 24 hours after the pilot window before final counts</a:t>
            </a:r>
          </a:p>
        </p:txBody>
      </p:sp>
    </p:spTree>
    <p:extLst>
      <p:ext uri="{BB962C8B-B14F-4D97-AF65-F5344CB8AC3E}">
        <p14:creationId xmlns:p14="http://schemas.microsoft.com/office/powerpoint/2010/main" val="141839218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5FD9F4-0E16-4024-A871-56AD1F6A3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2D9A7B-FAE3-42E4-A628-0F3D3C628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1E4FAC-5B58-4833-81A2-98A6E33AD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4  /  IMPROVE YOUR PROCESS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220DEE-B3DB-430C-92AD-502754FC5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4. Risks and safeguards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ADB106-1A6A-4E60-9828-08D288A51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Identify what could go wrong during the pilot and how you will respond.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B7A33D-D344-4860-9AFF-C01259276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3C14B3-4FC4-4097-9811-B811B6C2E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1CA0A9-239E-413E-B6C0-15A03FD88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10DB3C-248A-4E90-A855-18C2C8C85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9A21BD-B270-46D4-B041-31021649A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D56999-B2A9-46A9-96D3-B661BA0FC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EEFD1-2D24-4BED-92C5-860680A77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Main risk: [Enter risk]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Safeguard: [Enter prevention]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Who monitors it: [Enter person]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Response if it occurs: [Enter action]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37DC80-4F01-41CB-95F5-E8F25ECBD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Use an FMEA if required for your project. Include failure modes, ratings, actions, and owners.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452B2D-D0DB-4C54-B108-0D1742446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86FAD0-8C02-4181-B753-6C009BE1B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Example Services is a fictional training example. Replace prompts with your own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2B3CB4-CCDE-47CE-8050-83B801BBC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5000625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4365B"/>
                </a:solidFill>
              </a:defRPr>
            </a:defPPr>
            <a:lvl1pPr>
              <a:defRPr sz="1800" b="0">
                <a:solidFill>
                  <a:srgbClr val="14365B"/>
                </a:solidFill>
              </a:defRPr>
            </a:lvl1pPr>
            <a:lvl2pPr>
              <a:defRPr sz="1800" b="0">
                <a:solidFill>
                  <a:srgbClr val="14365B"/>
                </a:solidFill>
              </a:defRPr>
            </a:lvl2pPr>
            <a:lvl3pPr>
              <a:defRPr sz="1800" b="0">
                <a:solidFill>
                  <a:srgbClr val="14365B"/>
                </a:solidFill>
              </a:defRPr>
            </a:lvl3pPr>
            <a:lvl4pPr>
              <a:defRPr sz="1800" b="0">
                <a:solidFill>
                  <a:srgbClr val="14365B"/>
                </a:solidFill>
              </a:defRPr>
            </a:lvl4pPr>
            <a:lvl5pPr>
              <a:defRPr sz="1800" b="0">
                <a:solidFill>
                  <a:srgbClr val="14365B"/>
                </a:solidFill>
              </a:defRPr>
            </a:lvl5pPr>
            <a:lvl6pPr>
              <a:defRPr sz="1800" b="0">
                <a:solidFill>
                  <a:srgbClr val="14365B"/>
                </a:solidFill>
              </a:defRPr>
            </a:lvl6pPr>
            <a:lvl7pPr>
              <a:defRPr sz="1800" b="0">
                <a:solidFill>
                  <a:srgbClr val="14365B"/>
                </a:solidFill>
              </a:defRPr>
            </a:lvl7pPr>
            <a:lvl8pPr>
              <a:defRPr sz="1800" b="0">
                <a:solidFill>
                  <a:srgbClr val="14365B"/>
                </a:solidFill>
              </a:defRPr>
            </a:lvl8pPr>
            <a:lvl9pPr>
              <a:defRPr sz="180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Risk: Assignment to an unavailable person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Safeguard: Route only to available staff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Risk: Uneven workload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Safeguard: Review queue balance daily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Response: Supervisor reassigns work when needed</a:t>
            </a:r>
          </a:p>
        </p:txBody>
      </p:sp>
    </p:spTree>
    <p:extLst>
      <p:ext uri="{BB962C8B-B14F-4D97-AF65-F5344CB8AC3E}">
        <p14:creationId xmlns:p14="http://schemas.microsoft.com/office/powerpoint/2010/main" val="89571429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3DCB3F-4B53-4D8A-B495-720F7EA33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61B969-682F-4260-8318-775BD0074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70F3D1-5E49-49B4-8D03-C8E40740E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4  /  IMPROVE YOUR PROCESS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D5B708-B45B-4AC7-A51D-1B17B7CFD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5. Before-and-after results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788D19-E4EC-44E9-9370-0633B49D6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Compare pilot performance with your Week 2 baseline.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8865FA-3F8E-4AB1-88C6-6D49A514A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0CC12A-674F-4670-B832-EB03763C1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E9FDA8-A0B5-4555-9721-3A12BF673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612082-F8F6-42E3-A2A4-F3423B571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A5578E-8296-4541-8D30-F9E65B832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7578C0-5B69-4D09-9BCF-1B8D9EE67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7CA55E-8615-4359-8114-CF7C1DABA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Baseline: [Count, total, rate]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Pilot: [Count, total, rate]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Change: [Enter difference]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Target met? [Yes/no and evidence]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69E2F4-D116-433B-AEA2-14CAA66E4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Fictional pilot results illustrate the calculation. Check comparable conditions before attributing the change to the solution.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985237-121A-4D67-B8F2-5D3BB4266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09A9F1-1839-478A-8D82-9B842B986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Example Services is a fictional training example. Replace prompts with your own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AB7832-C50A-4FAA-B380-956CAE95F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24175"/>
            <a:ext cx="5000625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14365B"/>
                </a:solidFill>
              </a:defRPr>
            </a:defPPr>
            <a:lvl1pPr>
              <a:defRPr sz="1725" b="0">
                <a:solidFill>
                  <a:srgbClr val="14365B"/>
                </a:solidFill>
              </a:defRPr>
            </a:lvl1pPr>
            <a:lvl2pPr>
              <a:defRPr sz="1725" b="0">
                <a:solidFill>
                  <a:srgbClr val="14365B"/>
                </a:solidFill>
              </a:defRPr>
            </a:lvl2pPr>
            <a:lvl3pPr>
              <a:defRPr sz="1725" b="0">
                <a:solidFill>
                  <a:srgbClr val="14365B"/>
                </a:solidFill>
              </a:defRPr>
            </a:lvl3pPr>
            <a:lvl4pPr>
              <a:defRPr sz="1725" b="0">
                <a:solidFill>
                  <a:srgbClr val="14365B"/>
                </a:solidFill>
              </a:defRPr>
            </a:lvl4pPr>
            <a:lvl5pPr>
              <a:defRPr sz="1725" b="0">
                <a:solidFill>
                  <a:srgbClr val="14365B"/>
                </a:solidFill>
              </a:defRPr>
            </a:lvl5pPr>
            <a:lvl6pPr>
              <a:defRPr sz="1725" b="0">
                <a:solidFill>
                  <a:srgbClr val="14365B"/>
                </a:solidFill>
              </a:defRPr>
            </a:lvl6pPr>
            <a:lvl7pPr>
              <a:defRPr sz="1725" b="0">
                <a:solidFill>
                  <a:srgbClr val="14365B"/>
                </a:solidFill>
              </a:defRPr>
            </a:lvl7pPr>
            <a:lvl8pPr>
              <a:defRPr sz="1725" b="0">
                <a:solidFill>
                  <a:srgbClr val="14365B"/>
                </a:solidFill>
              </a:defRPr>
            </a:lvl8pPr>
            <a:lvl9pPr>
              <a:defRPr sz="1725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14365B"/>
                </a:solidFill>
              </a:defRPr>
            </a:pPr>
            <a:r>
              <a:rPr sz="1725" b="0">
                <a:solidFill>
                  <a:srgbClr val="14365B"/>
                </a:solidFill>
              </a:rPr>
              <a:t>Baseline: 180 of 600 late = 30%</a:t>
            </a:r>
          </a:p>
          <a:p xmlns:a="http://schemas.openxmlformats.org/drawingml/2006/main">
            <a:pPr>
              <a:defRPr sz="1725" b="0">
                <a:solidFill>
                  <a:srgbClr val="14365B"/>
                </a:solidFill>
              </a:defRPr>
            </a:pPr>
            <a:r>
              <a:rPr sz="1725" b="0">
                <a:solidFill>
                  <a:srgbClr val="14365B"/>
                </a:solidFill>
              </a:rPr>
              <a:t>Pilot: 15 of 150 late = 10%</a:t>
            </a:r>
          </a:p>
          <a:p xmlns:a="http://schemas.openxmlformats.org/drawingml/2006/main">
            <a:pPr>
              <a:defRPr sz="1725" b="0">
                <a:solidFill>
                  <a:srgbClr val="14365B"/>
                </a:solidFill>
              </a:defRPr>
            </a:pPr>
            <a:r>
              <a:rPr sz="1725" b="0">
                <a:solidFill>
                  <a:srgbClr val="14365B"/>
                </a:solidFill>
              </a:rPr>
              <a:t>Change: 20 percentage points lower</a:t>
            </a:r>
          </a:p>
          <a:p xmlns:a="http://schemas.openxmlformats.org/drawingml/2006/main">
            <a:pPr>
              <a:defRPr sz="1725" b="0">
                <a:solidFill>
                  <a:srgbClr val="14365B"/>
                </a:solidFill>
              </a:defRPr>
            </a:pPr>
            <a:r>
              <a:rPr sz="1725" b="0">
                <a:solidFill>
                  <a:srgbClr val="14365B"/>
                </a:solidFill>
              </a:rPr>
              <a:t>The pilot meets the 10% target.</a:t>
            </a:r>
          </a:p>
        </p:txBody>
      </p:sp>
      <p:graphicFrame>
        <p:nvGraphicFramePr>
          <p:cNvPr id="18" name="Chart">
            <a:extLst xmlns:a="http://schemas.openxmlformats.org/drawingml/2006/main">
              <a:ext uri="{FF2B5EF4-FFF2-40B4-BE49-F238E27FC236}">
                <a16:creationId xmlns:a16="http://schemas.microsoft.com/office/drawing/2014/main" id="{739BF637-C54D-42C5-A80D-98CFEE0D4C63}"/>
              </a:ext>
            </a:extLst>
          </p:cNvPr>
          <p:cNvGraphicFramePr/>
          <p:nvPr/>
        </p:nvGraphicFramePr>
        <p:xfrm>
          <a:off xmlns:a="http://schemas.openxmlformats.org/drawingml/2006/main" x="714375" y="4238625"/>
          <a:ext xmlns:a="http://schemas.openxmlformats.org/drawingml/2006/main" cx="4762500" cy="1333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6cb0d91b2f2c4456"/>
          </a:graphicData>
        </a:graphic>
      </p:graphicFrame>
    </p:spTree>
    <p:extLst>
      <p:ext uri="{BB962C8B-B14F-4D97-AF65-F5344CB8AC3E}">
        <p14:creationId xmlns:p14="http://schemas.microsoft.com/office/powerpoint/2010/main" val="126863291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1C2372-1661-44EE-94A5-87F274D0C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1D7EAE-C831-407F-808E-56134F90C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54F364-40E6-4031-B904-1499A64F2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4  /  RECOMMENDED GRAPHS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BC97BA-67F5-4086-AD43-74C7CE267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Before-and-after chart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9AD5C4-6A0A-46FC-9DEC-9DD53B997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Recommended for showing the change in your main project metric.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CA9220-807E-4BB9-BE1F-48C31914D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AC51E6-E3AA-44BB-B359-B6D9EA88D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3C2E4D-04F1-4BA9-B9B5-8FC6E23EC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3B1286-E04D-4E15-B076-E9C5BF611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CABD94-BC4B-4493-AC0C-BAED5C24D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867037-371C-4C77-9F76-931A504B9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9228AE-5F3C-4326-A841-9B3B34CA1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14650"/>
            <a:ext cx="50006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14365B"/>
                </a:solidFill>
              </a:defRPr>
            </a:defPPr>
            <a:lvl1pPr>
              <a:defRPr sz="1650" b="0">
                <a:solidFill>
                  <a:srgbClr val="14365B"/>
                </a:solidFill>
              </a:defRPr>
            </a:lvl1pPr>
            <a:lvl2pPr>
              <a:defRPr sz="1650" b="0">
                <a:solidFill>
                  <a:srgbClr val="14365B"/>
                </a:solidFill>
              </a:defRPr>
            </a:lvl2pPr>
            <a:lvl3pPr>
              <a:defRPr sz="1650" b="0">
                <a:solidFill>
                  <a:srgbClr val="14365B"/>
                </a:solidFill>
              </a:defRPr>
            </a:lvl3pPr>
            <a:lvl4pPr>
              <a:defRPr sz="1650" b="0">
                <a:solidFill>
                  <a:srgbClr val="14365B"/>
                </a:solidFill>
              </a:defRPr>
            </a:lvl4pPr>
            <a:lvl5pPr>
              <a:defRPr sz="1650" b="0">
                <a:solidFill>
                  <a:srgbClr val="14365B"/>
                </a:solidFill>
              </a:defRPr>
            </a:lvl5pPr>
            <a:lvl6pPr>
              <a:defRPr sz="1650" b="0">
                <a:solidFill>
                  <a:srgbClr val="14365B"/>
                </a:solidFill>
              </a:defRPr>
            </a:lvl6pPr>
            <a:lvl7pPr>
              <a:defRPr sz="1650" b="0">
                <a:solidFill>
                  <a:srgbClr val="14365B"/>
                </a:solidFill>
              </a:defRPr>
            </a:lvl7pPr>
            <a:lvl8pPr>
              <a:defRPr sz="1650" b="0">
                <a:solidFill>
                  <a:srgbClr val="14365B"/>
                </a:solidFill>
              </a:defRPr>
            </a:lvl8pPr>
            <a:lvl9pPr>
              <a:defRPr sz="165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14365B"/>
                </a:solidFill>
              </a:defRPr>
            </a:pPr>
            <a:r>
              <a:rPr sz="1650" b="0">
                <a:solidFill>
                  <a:srgbClr val="14365B"/>
                </a:solidFill>
              </a:rPr>
              <a:t>Compare the baseline with the pilot using the same metric definition.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650" b="0">
                <a:solidFill>
                  <a:srgbClr val="14365B"/>
                </a:solidFill>
              </a:defRPr>
            </a:pPr>
            <a:r>
              <a:rPr sz="1650" b="0">
                <a:solidFill>
                  <a:srgbClr val="14365B"/>
                </a:solidFill>
              </a:rPr>
              <a:t>Example: Late responses fell from 30% to 10%.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2FA57A-4A97-4BBC-B700-439E5CDA9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114675"/>
            <a:ext cx="50482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526475"/>
                </a:solidFill>
              </a:defRPr>
            </a:defPPr>
            <a:lvl1pPr>
              <a:defRPr sz="1875" b="0">
                <a:solidFill>
                  <a:srgbClr val="526475"/>
                </a:solidFill>
              </a:defRPr>
            </a:lvl1pPr>
            <a:lvl2pPr>
              <a:defRPr sz="1875" b="0">
                <a:solidFill>
                  <a:srgbClr val="526475"/>
                </a:solidFill>
              </a:defRPr>
            </a:lvl2pPr>
            <a:lvl3pPr>
              <a:defRPr sz="1875" b="0">
                <a:solidFill>
                  <a:srgbClr val="526475"/>
                </a:solidFill>
              </a:defRPr>
            </a:lvl3pPr>
            <a:lvl4pPr>
              <a:defRPr sz="1875" b="0">
                <a:solidFill>
                  <a:srgbClr val="526475"/>
                </a:solidFill>
              </a:defRPr>
            </a:lvl4pPr>
            <a:lvl5pPr>
              <a:defRPr sz="1875" b="0">
                <a:solidFill>
                  <a:srgbClr val="526475"/>
                </a:solidFill>
              </a:defRPr>
            </a:lvl5pPr>
            <a:lvl6pPr>
              <a:defRPr sz="1875" b="0">
                <a:solidFill>
                  <a:srgbClr val="526475"/>
                </a:solidFill>
              </a:defRPr>
            </a:lvl6pPr>
            <a:lvl7pPr>
              <a:defRPr sz="1875" b="0">
                <a:solidFill>
                  <a:srgbClr val="526475"/>
                </a:solidFill>
              </a:defRPr>
            </a:lvl7pPr>
            <a:lvl8pPr>
              <a:defRPr sz="1875" b="0">
                <a:solidFill>
                  <a:srgbClr val="526475"/>
                </a:solidFill>
              </a:defRPr>
            </a:lvl8pPr>
            <a:lvl9pPr>
              <a:defRPr sz="187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[Insert your before-and-after chart here]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Baseline period/sample: [Enter]</a:t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Pilot period/sample: [Enter]</a:t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What changed? [Explain]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1F930B-39C0-4F88-A44E-0B5849641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Label both periods and sample sizes. Use rates when the sample sizes differ.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989B97-7329-49E7-927F-D752A4E05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A93AA6-687C-4223-A1FD-650A7407E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Fictional examples illustrate graph formats. Replace with your project data.</a:t>
            </a:r>
          </a:p>
        </p:txBody>
      </p:sp>
      <p:graphicFrame>
        <p:nvGraphicFramePr>
          <p:cNvPr id="18" name="Chart">
            <a:extLst xmlns:a="http://schemas.openxmlformats.org/drawingml/2006/main">
              <a:ext uri="{FF2B5EF4-FFF2-40B4-BE49-F238E27FC236}">
                <a16:creationId xmlns:a16="http://schemas.microsoft.com/office/drawing/2014/main" id="{F9670CB7-1327-47D2-B3DC-5B27A7A23ADC}"/>
              </a:ext>
            </a:extLst>
          </p:cNvPr>
          <p:cNvGraphicFramePr/>
          <p:nvPr/>
        </p:nvGraphicFramePr>
        <p:xfrm>
          <a:off xmlns:a="http://schemas.openxmlformats.org/drawingml/2006/main" x="742950" y="3905250"/>
          <a:ext xmlns:a="http://schemas.openxmlformats.org/drawingml/2006/main" cx="4762500" cy="16668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5843a75438ff48ed"/>
          </a:graphicData>
        </a:graphic>
      </p:graphicFrame>
    </p:spTree>
    <p:extLst>
      <p:ext uri="{BB962C8B-B14F-4D97-AF65-F5344CB8AC3E}">
        <p14:creationId xmlns:p14="http://schemas.microsoft.com/office/powerpoint/2010/main" val="14364740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AF0C42-2790-477E-B4DF-7AE4CEF49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E0D695-7C7B-44DA-AD72-638E9CFC4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7F075A-D9CA-40BB-819F-873527CC9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4  /  RECOMMENDED GRAPHS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1EB6E9-867F-4253-80F9-8C037A421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Run chart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D92F86-1A6F-44CD-BD56-5CCDA45FB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Recommended for showing performance over time before and after the change.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DEBE26-6CB9-49FB-A0D3-6C938390A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A659FD-1A15-4AB6-93B9-459F2377B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B6E716-5A70-4AD0-B18C-73EFD78B2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FA63A9-73F1-4390-B0B2-6086911AE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1E81BF-7026-481F-B82F-F5E166F71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0E4F36-5583-4F9E-8CD0-5E5D48703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D0110A-C8FD-41AC-AC2D-62E3B7712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14650"/>
            <a:ext cx="50006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14365B"/>
                </a:solidFill>
              </a:defRPr>
            </a:defPPr>
            <a:lvl1pPr>
              <a:defRPr sz="1650" b="0">
                <a:solidFill>
                  <a:srgbClr val="14365B"/>
                </a:solidFill>
              </a:defRPr>
            </a:lvl1pPr>
            <a:lvl2pPr>
              <a:defRPr sz="1650" b="0">
                <a:solidFill>
                  <a:srgbClr val="14365B"/>
                </a:solidFill>
              </a:defRPr>
            </a:lvl2pPr>
            <a:lvl3pPr>
              <a:defRPr sz="1650" b="0">
                <a:solidFill>
                  <a:srgbClr val="14365B"/>
                </a:solidFill>
              </a:defRPr>
            </a:lvl3pPr>
            <a:lvl4pPr>
              <a:defRPr sz="1650" b="0">
                <a:solidFill>
                  <a:srgbClr val="14365B"/>
                </a:solidFill>
              </a:defRPr>
            </a:lvl4pPr>
            <a:lvl5pPr>
              <a:defRPr sz="1650" b="0">
                <a:solidFill>
                  <a:srgbClr val="14365B"/>
                </a:solidFill>
              </a:defRPr>
            </a:lvl5pPr>
            <a:lvl6pPr>
              <a:defRPr sz="1650" b="0">
                <a:solidFill>
                  <a:srgbClr val="14365B"/>
                </a:solidFill>
              </a:defRPr>
            </a:lvl6pPr>
            <a:lvl7pPr>
              <a:defRPr sz="1650" b="0">
                <a:solidFill>
                  <a:srgbClr val="14365B"/>
                </a:solidFill>
              </a:defRPr>
            </a:lvl7pPr>
            <a:lvl8pPr>
              <a:defRPr sz="1650" b="0">
                <a:solidFill>
                  <a:srgbClr val="14365B"/>
                </a:solidFill>
              </a:defRPr>
            </a:lvl8pPr>
            <a:lvl9pPr>
              <a:defRPr sz="165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14365B"/>
                </a:solidFill>
              </a:defRPr>
            </a:pPr>
            <a:r>
              <a:rPr sz="1650" b="0">
                <a:solidFill>
                  <a:srgbClr val="14365B"/>
                </a:solidFill>
              </a:rPr>
              <a:t>Plot the metric in time order and mark when the improvement began.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872DCE-F2BC-49F7-B94E-02937B1CB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114675"/>
            <a:ext cx="50482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526475"/>
                </a:solidFill>
              </a:defRPr>
            </a:defPPr>
            <a:lvl1pPr>
              <a:defRPr sz="1875" b="0">
                <a:solidFill>
                  <a:srgbClr val="526475"/>
                </a:solidFill>
              </a:defRPr>
            </a:lvl1pPr>
            <a:lvl2pPr>
              <a:defRPr sz="1875" b="0">
                <a:solidFill>
                  <a:srgbClr val="526475"/>
                </a:solidFill>
              </a:defRPr>
            </a:lvl2pPr>
            <a:lvl3pPr>
              <a:defRPr sz="1875" b="0">
                <a:solidFill>
                  <a:srgbClr val="526475"/>
                </a:solidFill>
              </a:defRPr>
            </a:lvl3pPr>
            <a:lvl4pPr>
              <a:defRPr sz="1875" b="0">
                <a:solidFill>
                  <a:srgbClr val="526475"/>
                </a:solidFill>
              </a:defRPr>
            </a:lvl4pPr>
            <a:lvl5pPr>
              <a:defRPr sz="1875" b="0">
                <a:solidFill>
                  <a:srgbClr val="526475"/>
                </a:solidFill>
              </a:defRPr>
            </a:lvl5pPr>
            <a:lvl6pPr>
              <a:defRPr sz="1875" b="0">
                <a:solidFill>
                  <a:srgbClr val="526475"/>
                </a:solidFill>
              </a:defRPr>
            </a:lvl6pPr>
            <a:lvl7pPr>
              <a:defRPr sz="1875" b="0">
                <a:solidFill>
                  <a:srgbClr val="526475"/>
                </a:solidFill>
              </a:defRPr>
            </a:lvl7pPr>
            <a:lvl8pPr>
              <a:defRPr sz="1875" b="0">
                <a:solidFill>
                  <a:srgbClr val="526475"/>
                </a:solidFill>
              </a:defRPr>
            </a:lvl8pPr>
            <a:lvl9pPr>
              <a:defRPr sz="187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[Insert your run chart here]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Time period: [Enter]</a:t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Change introduced: [Enter date]</a:t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What pattern do you see? [Explain]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957736-9FA3-4247-94AE-F029037B4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A run chart shows a time pattern. More observations are needed to assess whether improvement lasts.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5C7394-1DE4-47D6-A270-B6040443C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9A6D05-F152-4F59-B394-644C5E627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Fictional examples illustrate graph formats. Replace with your project data.</a:t>
            </a:r>
          </a:p>
        </p:txBody>
      </p:sp>
      <p:graphicFrame>
        <p:nvGraphicFramePr>
          <p:cNvPr id="18" name="Chart">
            <a:extLst xmlns:a="http://schemas.openxmlformats.org/drawingml/2006/main">
              <a:ext uri="{FF2B5EF4-FFF2-40B4-BE49-F238E27FC236}">
                <a16:creationId xmlns:a16="http://schemas.microsoft.com/office/drawing/2014/main" id="{3ABD3F47-920F-4A65-B902-426F37114A4D}"/>
              </a:ext>
            </a:extLst>
          </p:cNvPr>
          <p:cNvGraphicFramePr/>
          <p:nvPr/>
        </p:nvGraphicFramePr>
        <p:xfrm>
          <a:off xmlns:a="http://schemas.openxmlformats.org/drawingml/2006/main" x="742950" y="3857625"/>
          <a:ext xmlns:a="http://schemas.openxmlformats.org/drawingml/2006/main" cx="4762500" cy="15049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a8e44d43a1084e93"/>
          </a:graphicData>
        </a:graphic>
      </p:graphicFrame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A4B19E-77C2-4648-8BAA-FA817FE9D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4102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26475"/>
                </a:solidFill>
              </a:defRPr>
            </a:defPPr>
            <a:lvl1pPr>
              <a:defRPr sz="1200" b="0">
                <a:solidFill>
                  <a:srgbClr val="526475"/>
                </a:solidFill>
              </a:defRPr>
            </a:lvl1pPr>
            <a:lvl2pPr>
              <a:defRPr sz="1200" b="0">
                <a:solidFill>
                  <a:srgbClr val="526475"/>
                </a:solidFill>
              </a:defRPr>
            </a:lvl2pPr>
            <a:lvl3pPr>
              <a:defRPr sz="1200" b="0">
                <a:solidFill>
                  <a:srgbClr val="526475"/>
                </a:solidFill>
              </a:defRPr>
            </a:lvl3pPr>
            <a:lvl4pPr>
              <a:defRPr sz="1200" b="0">
                <a:solidFill>
                  <a:srgbClr val="526475"/>
                </a:solidFill>
              </a:defRPr>
            </a:lvl4pPr>
            <a:lvl5pPr>
              <a:defRPr sz="1200" b="0">
                <a:solidFill>
                  <a:srgbClr val="526475"/>
                </a:solidFill>
              </a:defRPr>
            </a:lvl5pPr>
            <a:lvl6pPr>
              <a:defRPr sz="1200" b="0">
                <a:solidFill>
                  <a:srgbClr val="526475"/>
                </a:solidFill>
              </a:defRPr>
            </a:lvl6pPr>
            <a:lvl7pPr>
              <a:defRPr sz="1200" b="0">
                <a:solidFill>
                  <a:srgbClr val="526475"/>
                </a:solidFill>
              </a:defRPr>
            </a:lvl7pPr>
            <a:lvl8pPr>
              <a:defRPr sz="1200" b="0">
                <a:solidFill>
                  <a:srgbClr val="526475"/>
                </a:solidFill>
              </a:defRPr>
            </a:lvl8pPr>
            <a:lvl9pPr>
              <a:defRPr sz="12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26475"/>
                </a:solidFill>
              </a:defRPr>
            </a:pPr>
            <a:r>
              <a:rPr sz="1200" b="0">
                <a:solidFill>
                  <a:srgbClr val="526475"/>
                </a:solidFill>
              </a:rPr>
              <a:t>B = baseline period     P = period after change</a:t>
            </a:r>
          </a:p>
        </p:txBody>
      </p:sp>
    </p:spTree>
    <p:extLst>
      <p:ext uri="{BB962C8B-B14F-4D97-AF65-F5344CB8AC3E}">
        <p14:creationId xmlns:p14="http://schemas.microsoft.com/office/powerpoint/2010/main" val="116960862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C048BA-7701-4FBC-ABD3-AA75C89DD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6A2A46-41A2-4BD9-854B-36971CABA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96EF45-AD66-42D4-B4B6-6C96BADE2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4  /  RECOMMENDED GRAPHS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DF5630-9908-4C6F-A292-BB738CF20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Pareto chart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A48E4F-5216-4A83-9898-A1409A3A0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Recommended when you have categories of errors, delays, or defects.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A88EBB-FC3D-405C-966A-C123B5CE7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F29640-3B74-4648-A234-ED9FB055C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E65F48-1AF9-41F0-814C-FD7D01097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7FFF45-0C12-4707-ABBF-B1247F1D4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4F1AEC-0B0E-461A-8BAA-5F85F00EE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A93FC6-71A8-421A-A051-DF10730E3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F01B13-F0AF-4B71-9DDA-EF9522864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14650"/>
            <a:ext cx="50006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14365B"/>
                </a:solidFill>
              </a:defRPr>
            </a:defPPr>
            <a:lvl1pPr>
              <a:defRPr sz="1650" b="0">
                <a:solidFill>
                  <a:srgbClr val="14365B"/>
                </a:solidFill>
              </a:defRPr>
            </a:lvl1pPr>
            <a:lvl2pPr>
              <a:defRPr sz="1650" b="0">
                <a:solidFill>
                  <a:srgbClr val="14365B"/>
                </a:solidFill>
              </a:defRPr>
            </a:lvl2pPr>
            <a:lvl3pPr>
              <a:defRPr sz="1650" b="0">
                <a:solidFill>
                  <a:srgbClr val="14365B"/>
                </a:solidFill>
              </a:defRPr>
            </a:lvl3pPr>
            <a:lvl4pPr>
              <a:defRPr sz="1650" b="0">
                <a:solidFill>
                  <a:srgbClr val="14365B"/>
                </a:solidFill>
              </a:defRPr>
            </a:lvl4pPr>
            <a:lvl5pPr>
              <a:defRPr sz="1650" b="0">
                <a:solidFill>
                  <a:srgbClr val="14365B"/>
                </a:solidFill>
              </a:defRPr>
            </a:lvl5pPr>
            <a:lvl6pPr>
              <a:defRPr sz="1650" b="0">
                <a:solidFill>
                  <a:srgbClr val="14365B"/>
                </a:solidFill>
              </a:defRPr>
            </a:lvl6pPr>
            <a:lvl7pPr>
              <a:defRPr sz="1650" b="0">
                <a:solidFill>
                  <a:srgbClr val="14365B"/>
                </a:solidFill>
              </a:defRPr>
            </a:lvl7pPr>
            <a:lvl8pPr>
              <a:defRPr sz="1650" b="0">
                <a:solidFill>
                  <a:srgbClr val="14365B"/>
                </a:solidFill>
              </a:defRPr>
            </a:lvl8pPr>
            <a:lvl9pPr>
              <a:defRPr sz="165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14365B"/>
                </a:solidFill>
              </a:defRPr>
            </a:pPr>
            <a:r>
              <a:rPr sz="1650" b="0">
                <a:solidFill>
                  <a:srgbClr val="14365B"/>
                </a:solidFill>
              </a:rPr>
              <a:t>Rank problem categories from largest to smallest. Use the line to show cumulative percentage.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F4A75B-F75C-454B-8382-0CDF8341E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114675"/>
            <a:ext cx="50482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526475"/>
                </a:solidFill>
              </a:defRPr>
            </a:defPPr>
            <a:lvl1pPr>
              <a:defRPr sz="1875" b="0">
                <a:solidFill>
                  <a:srgbClr val="526475"/>
                </a:solidFill>
              </a:defRPr>
            </a:lvl1pPr>
            <a:lvl2pPr>
              <a:defRPr sz="1875" b="0">
                <a:solidFill>
                  <a:srgbClr val="526475"/>
                </a:solidFill>
              </a:defRPr>
            </a:lvl2pPr>
            <a:lvl3pPr>
              <a:defRPr sz="1875" b="0">
                <a:solidFill>
                  <a:srgbClr val="526475"/>
                </a:solidFill>
              </a:defRPr>
            </a:lvl3pPr>
            <a:lvl4pPr>
              <a:defRPr sz="1875" b="0">
                <a:solidFill>
                  <a:srgbClr val="526475"/>
                </a:solidFill>
              </a:defRPr>
            </a:lvl4pPr>
            <a:lvl5pPr>
              <a:defRPr sz="1875" b="0">
                <a:solidFill>
                  <a:srgbClr val="526475"/>
                </a:solidFill>
              </a:defRPr>
            </a:lvl5pPr>
            <a:lvl6pPr>
              <a:defRPr sz="1875" b="0">
                <a:solidFill>
                  <a:srgbClr val="526475"/>
                </a:solidFill>
              </a:defRPr>
            </a:lvl6pPr>
            <a:lvl7pPr>
              <a:defRPr sz="1875" b="0">
                <a:solidFill>
                  <a:srgbClr val="526475"/>
                </a:solidFill>
              </a:defRPr>
            </a:lvl7pPr>
            <a:lvl8pPr>
              <a:defRPr sz="1875" b="0">
                <a:solidFill>
                  <a:srgbClr val="526475"/>
                </a:solidFill>
              </a:defRPr>
            </a:lvl8pPr>
            <a:lvl9pPr>
              <a:defRPr sz="187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[Insert your Pareto chart here]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Categories and period: [Enter]</a:t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Largest remaining issue: [Enter]</a:t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Next action: [Explain]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8FD0B9-9849-48C5-A92A-E695BCE86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Use consistent category definitions. If comparing before and after, keep periods and exposure comparable.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0A066C-A380-4210-9928-5827488FB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B135C9-89BA-4007-92B0-08E363E01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Fictional examples illustrate graph formats. Replace with your project data.</a:t>
            </a:r>
          </a:p>
        </p:txBody>
      </p:sp>
      <p:graphicFrame>
        <p:nvGraphicFramePr>
          <p:cNvPr id="18" name="Chart">
            <a:extLst xmlns:a="http://schemas.openxmlformats.org/drawingml/2006/main">
              <a:ext uri="{FF2B5EF4-FFF2-40B4-BE49-F238E27FC236}">
                <a16:creationId xmlns:a16="http://schemas.microsoft.com/office/drawing/2014/main" id="{930E954A-F828-44B8-A37E-D5A8A6AB7317}"/>
              </a:ext>
            </a:extLst>
          </p:cNvPr>
          <p:cNvGraphicFramePr/>
          <p:nvPr/>
        </p:nvGraphicFramePr>
        <p:xfrm>
          <a:off xmlns:a="http://schemas.openxmlformats.org/drawingml/2006/main" x="742950" y="3905250"/>
          <a:ext xmlns:a="http://schemas.openxmlformats.org/drawingml/2006/main" cx="4762500" cy="16668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f520802a654a4ef4"/>
          </a:graphicData>
        </a:graphic>
      </p:graphicFrame>
    </p:spTree>
    <p:extLst>
      <p:ext uri="{BB962C8B-B14F-4D97-AF65-F5344CB8AC3E}">
        <p14:creationId xmlns:p14="http://schemas.microsoft.com/office/powerpoint/2010/main" val="211683466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5A2948-377B-4B02-8478-9B2E283F0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A0EFBE-16C6-4C5E-96AB-111294A11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CA5193-0ECA-4C94-B483-FBDE82067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4  /  IMPROVE YOUR PROCESS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AFA172-14AB-4F00-AFB8-1F96868F4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6. Week 4 improvement summary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E3DC4C-ED48-4607-A521-FC6CDEA3B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Use the pilot evidence to decide what happens next.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BB663E-8048-4838-92B9-730D184DC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F07F37-4DC8-4B65-A025-EE0427062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DFAA7A-6BCE-48EA-9D0F-FDB1853FD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139831-1693-4B24-8D09-9BDEBD328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F89134-5280-464A-A087-C663987F8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493E0D-124F-4479-8568-F78F570EB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981131-1552-4EDC-9D02-D91B4BCC2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Change tested: [Enter change]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Result: [Enter pilot result]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Decision: [Adopt, adjust, or stop]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Next steps and owner: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Remaining concerns: [Enter]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9F1353-F9C4-4509-A1B6-54B9FB25B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Submit your solution choice, pilot plan, risk review, and results. Week 5 focuses on sustaining the improvement.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6F3FC2-B3E4-4959-88A4-CCC9B95A4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3C9BB4-1CAB-45D3-8D4A-0D55D3B8F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Example Services is a fictional training example. Replace prompts with your own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647D35-F459-407F-ADD2-564DEF2CB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5000625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4365B"/>
                </a:solidFill>
              </a:defRPr>
            </a:defPPr>
            <a:lvl1pPr>
              <a:defRPr sz="1800" b="0">
                <a:solidFill>
                  <a:srgbClr val="14365B"/>
                </a:solidFill>
              </a:defRPr>
            </a:lvl1pPr>
            <a:lvl2pPr>
              <a:defRPr sz="1800" b="0">
                <a:solidFill>
                  <a:srgbClr val="14365B"/>
                </a:solidFill>
              </a:defRPr>
            </a:lvl2pPr>
            <a:lvl3pPr>
              <a:defRPr sz="1800" b="0">
                <a:solidFill>
                  <a:srgbClr val="14365B"/>
                </a:solidFill>
              </a:defRPr>
            </a:lvl3pPr>
            <a:lvl4pPr>
              <a:defRPr sz="1800" b="0">
                <a:solidFill>
                  <a:srgbClr val="14365B"/>
                </a:solidFill>
              </a:defRPr>
            </a:lvl4pPr>
            <a:lvl5pPr>
              <a:defRPr sz="1800" b="0">
                <a:solidFill>
                  <a:srgbClr val="14365B"/>
                </a:solidFill>
              </a:defRPr>
            </a:lvl5pPr>
            <a:lvl6pPr>
              <a:defRPr sz="1800" b="0">
                <a:solidFill>
                  <a:srgbClr val="14365B"/>
                </a:solidFill>
              </a:defRPr>
            </a:lvl6pPr>
            <a:lvl7pPr>
              <a:defRPr sz="1800" b="0">
                <a:solidFill>
                  <a:srgbClr val="14365B"/>
                </a:solidFill>
              </a:defRPr>
            </a:lvl7pPr>
            <a:lvl8pPr>
              <a:defRPr sz="1800" b="0">
                <a:solidFill>
                  <a:srgbClr val="14365B"/>
                </a:solidFill>
              </a:defRPr>
            </a:lvl8pPr>
            <a:lvl9pPr>
              <a:defRPr sz="180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Change tested: Automatic assignment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Result: 10% late during the pilot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Decision: Continue with a larger trial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Next steps: Confirm the result over more weeks and prepare standard work and monitoring.</a:t>
            </a:r>
          </a:p>
        </p:txBody>
      </p:sp>
    </p:spTree>
    <p:extLst>
      <p:ext uri="{BB962C8B-B14F-4D97-AF65-F5344CB8AC3E}">
        <p14:creationId xmlns:p14="http://schemas.microsoft.com/office/powerpoint/2010/main" val="3935477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2026-10-25T14:39:20.1020000Z</dcterms:created>
  <dcterms:modified xsi:type="dcterms:W3CDTF">2026-10-25T14:39:20.1020000Z</dcterms:modified>
</coreProperties>
</file>