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3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4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85deca2f904073" /><Relationship Type="http://schemas.openxmlformats.org/officeDocument/2006/relationships/extended-properties" Target="/docProps/app.xml" Id="Rb4320083dd474778" /><Relationship Type="http://schemas.openxmlformats.org/officeDocument/2006/relationships/officeDocument" Target="/ppt/presentation.xml" Id="R1d76ab02f1b64d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ee61b5c2a34d85"/>
  </p:sldMasterIdLst>
  <p:notesMasterIdLst>
    <p:notesMasterId xmlns:r="http://schemas.openxmlformats.org/officeDocument/2006/relationships" r:id="Rcb8a6e00c0f54d82"/>
  </p:notesMasterIdLst>
  <p:sldIdLst>
    <p:sldId xmlns:r="http://schemas.openxmlformats.org/officeDocument/2006/relationships" id="256" r:id="Ra9198230459e4f6a"/>
    <p:sldId xmlns:r="http://schemas.openxmlformats.org/officeDocument/2006/relationships" id="257" r:id="R9e42d15e5acd4572"/>
    <p:sldId xmlns:r="http://schemas.openxmlformats.org/officeDocument/2006/relationships" id="258" r:id="R4e28cf1f24294eab"/>
    <p:sldId xmlns:r="http://schemas.openxmlformats.org/officeDocument/2006/relationships" id="259" r:id="Rd2d6c1abaf8a4ee1"/>
    <p:sldId xmlns:r="http://schemas.openxmlformats.org/officeDocument/2006/relationships" id="260" r:id="R157c679a95fd434b"/>
    <p:sldId xmlns:r="http://schemas.openxmlformats.org/officeDocument/2006/relationships" id="261" r:id="Re832cc21f66f4cc2"/>
    <p:sldId xmlns:r="http://schemas.openxmlformats.org/officeDocument/2006/relationships" id="262" r:id="R2b3ded1278264170"/>
    <p:sldId xmlns:r="http://schemas.openxmlformats.org/officeDocument/2006/relationships" id="263" r:id="R399329dae1b241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27690d54d246c4" /><Relationship Type="http://schemas.openxmlformats.org/officeDocument/2006/relationships/slideMaster" Target="/ppt/slideMasters/slideMaster1.xml" Id="Rb9ee61b5c2a34d85" /><Relationship Type="http://schemas.openxmlformats.org/officeDocument/2006/relationships/notesMaster" Target="/ppt/notesMasters/notesMaster1.xml" Id="Rcb8a6e00c0f54d82" /><Relationship Type="http://schemas.openxmlformats.org/officeDocument/2006/relationships/presProps" Target="/ppt/presProps.xml" Id="R482dd8e19a864097" /><Relationship Type="http://schemas.openxmlformats.org/officeDocument/2006/relationships/tableStyles" Target="/ppt/tableStyles.xml" Id="R829d5c6b60684eac" /><Relationship Type="http://schemas.openxmlformats.org/officeDocument/2006/relationships/slide" Target="/ppt/slides/slide1.xml" Id="Ra9198230459e4f6a" /><Relationship Type="http://schemas.openxmlformats.org/officeDocument/2006/relationships/slide" Target="/ppt/slides/slide2.xml" Id="R9e42d15e5acd4572" /><Relationship Type="http://schemas.openxmlformats.org/officeDocument/2006/relationships/slide" Target="/ppt/slides/slide3.xml" Id="R4e28cf1f24294eab" /><Relationship Type="http://schemas.openxmlformats.org/officeDocument/2006/relationships/slide" Target="/ppt/slides/slide4.xml" Id="Rd2d6c1abaf8a4ee1" /><Relationship Type="http://schemas.openxmlformats.org/officeDocument/2006/relationships/slide" Target="/ppt/slides/slide5.xml" Id="R157c679a95fd434b" /><Relationship Type="http://schemas.openxmlformats.org/officeDocument/2006/relationships/slide" Target="/ppt/slides/slide6.xml" Id="Re832cc21f66f4cc2" /><Relationship Type="http://schemas.openxmlformats.org/officeDocument/2006/relationships/slide" Target="/ppt/slides/slide7.xml" Id="R2b3ded1278264170" /><Relationship Type="http://schemas.openxmlformats.org/officeDocument/2006/relationships/slide" Target="/ppt/slides/slide8.xml" Id="R399329dae1b241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fe8adaf97844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987654044742b5" /><Relationship Type="http://schemas.openxmlformats.org/officeDocument/2006/relationships/notesMaster" Target="/ppt/notesMasters/notesMaster1.xml" Id="Rfda4d75460f948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32d1c53b1948c1" /><Relationship Type="http://schemas.openxmlformats.org/officeDocument/2006/relationships/notesMaster" Target="/ppt/notesMasters/notesMaster1.xml" Id="R5a91ce88588f42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9028f1e4894b0b" /><Relationship Type="http://schemas.openxmlformats.org/officeDocument/2006/relationships/notesMaster" Target="/ppt/notesMasters/notesMaster1.xml" Id="R42e07cc70e3b4b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ccc80d981644f68" /><Relationship Type="http://schemas.openxmlformats.org/officeDocument/2006/relationships/notesMaster" Target="/ppt/notesMasters/notesMaster1.xml" Id="R86e04f99a82543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20968080cb4c24" /><Relationship Type="http://schemas.openxmlformats.org/officeDocument/2006/relationships/notesMaster" Target="/ppt/notesMasters/notesMaster1.xml" Id="R324b60a0329c4f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2cc3116ed346ff" /><Relationship Type="http://schemas.openxmlformats.org/officeDocument/2006/relationships/notesMaster" Target="/ppt/notesMasters/notesMaster1.xml" Id="Rc8faae197b9843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2a0c956e044110" /><Relationship Type="http://schemas.openxmlformats.org/officeDocument/2006/relationships/notesMaster" Target="/ppt/notesMasters/notesMaster1.xml" Id="R07acc6e1aa7f4f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9a6c04be0d48ba" /><Relationship Type="http://schemas.openxmlformats.org/officeDocument/2006/relationships/notesMaster" Target="/ppt/notesMasters/notesMaster1.xml" Id="R078e486edb3c41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ac99beee7142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5a9c0895c641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39d9bfa0a54e2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ef72351bea43d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648ae7850e476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27642359374c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ade36051c34dd2" /><Relationship Type="http://schemas.openxmlformats.org/officeDocument/2006/relationships/slideLayout" Target="/ppt/slideLayouts/slideLayout1.xml" Id="R8d8683f66a394bf3" /><Relationship Type="http://schemas.openxmlformats.org/officeDocument/2006/relationships/slideLayout" Target="/ppt/slideLayouts/slideLayout2.xml" Id="R54907769efc14b04" /><Relationship Type="http://schemas.openxmlformats.org/officeDocument/2006/relationships/slideLayout" Target="/ppt/slideLayouts/slideLayout3.xml" Id="R80814c9397dc488b" /><Relationship Type="http://schemas.openxmlformats.org/officeDocument/2006/relationships/slideLayout" Target="/ppt/slideLayouts/slideLayout4.xml" Id="R9b7c62aef8ed4657" /><Relationship Type="http://schemas.openxmlformats.org/officeDocument/2006/relationships/slideLayout" Target="/ppt/slideLayouts/slideLayout5.xml" Id="Rdc8c8e0b49274004" /><Relationship Type="http://schemas.openxmlformats.org/officeDocument/2006/relationships/slideLayout" Target="/ppt/slideLayouts/slideLayout6.xml" Id="R5ecae6d27e5e48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8683f66a394bf3"/>
    <p:sldLayoutId xmlns:r="http://schemas.openxmlformats.org/officeDocument/2006/relationships" id="2147483650" r:id="R54907769efc14b04"/>
    <p:sldLayoutId xmlns:r="http://schemas.openxmlformats.org/officeDocument/2006/relationships" id="2147483651" r:id="R80814c9397dc488b"/>
    <p:sldLayoutId xmlns:r="http://schemas.openxmlformats.org/officeDocument/2006/relationships" id="2147483652" r:id="R9b7c62aef8ed4657"/>
    <p:sldLayoutId xmlns:r="http://schemas.openxmlformats.org/officeDocument/2006/relationships" id="2147483653" r:id="Rdc8c8e0b49274004"/>
    <p:sldLayoutId xmlns:r="http://schemas.openxmlformats.org/officeDocument/2006/relationships" id="2147483654" r:id="R5ecae6d27e5e48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6850d14de4089" /><Relationship Type="http://schemas.openxmlformats.org/officeDocument/2006/relationships/notesSlide" Target="/ppt/notesSlides/notesSlide1.xml" Id="R74c56c8cfa3c48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d73dee103046cc" /><Relationship Type="http://schemas.openxmlformats.org/officeDocument/2006/relationships/notesSlide" Target="/ppt/notesSlides/notesSlide2.xml" Id="R045ae716ac7448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a82f303b2844a7" /><Relationship Type="http://schemas.openxmlformats.org/officeDocument/2006/relationships/notesSlide" Target="/ppt/notesSlides/notesSlide3.xml" Id="R4c47ad442fb744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90d36fdb264f61" /><Relationship Type="http://schemas.openxmlformats.org/officeDocument/2006/relationships/chart" Target="/ppt/slides/charts/chart1.xml" Id="R7fae23f78faf4c71" /><Relationship Type="http://schemas.openxmlformats.org/officeDocument/2006/relationships/notesSlide" Target="/ppt/notesSlides/notesSlide4.xml" Id="R0e3f5f7ea5d24d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3a7944938d4c88" /><Relationship Type="http://schemas.openxmlformats.org/officeDocument/2006/relationships/chart" Target="/ppt/slides/charts/chart2.xml" Id="R7c1e353091a748f6" /><Relationship Type="http://schemas.openxmlformats.org/officeDocument/2006/relationships/notesSlide" Target="/ppt/notesSlides/notesSlide5.xml" Id="R03fdd07a522343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c04aa3140a4351" /><Relationship Type="http://schemas.openxmlformats.org/officeDocument/2006/relationships/chart" Target="/ppt/slides/charts/chart3.xml" Id="R4e75bae5fd2b49c0" /><Relationship Type="http://schemas.openxmlformats.org/officeDocument/2006/relationships/notesSlide" Target="/ppt/notesSlides/notesSlide6.xml" Id="R2c353e12398341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4db550a77b4752" /><Relationship Type="http://schemas.openxmlformats.org/officeDocument/2006/relationships/chart" Target="/ppt/slides/charts/chart4.xml" Id="R11c4a84c24e44ea7" /><Relationship Type="http://schemas.openxmlformats.org/officeDocument/2006/relationships/notesSlide" Target="/ppt/notesSlides/notesSlide7.xml" Id="R080e4393b7db49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bb2f01126d4b05" /><Relationship Type="http://schemas.openxmlformats.org/officeDocument/2006/relationships/notesSlide" Target="/ppt/notesSlides/notesSlide8.xml" Id="Rdb7594a9039647c7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Late-response rate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Assignment &gt;8h</c:v>
              </c:pt>
              <c:pt idx="1">
                <c:v>Assignment ≤8h</c:v>
              </c:pt>
            </c:strLit>
          </c:cat>
          <c:val>
            <c:numLit>
              <c:formatCode>0%</c:formatCode>
              <c:ptCount val="2"/>
              <c:pt idx="0">
                <c:v>0.8</c:v>
              </c:pt>
              <c:pt idx="1">
                <c:v>0.13333333333333333</c:v>
              </c:pt>
            </c:numLit>
          </c:val>
        </c:ser>
        <c:dLbls>
          <c:numFmt formatCode="0.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4365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col"/>
        <c:varyColors val="0"/>
        <c:ser>
          <c:idx val="0"/>
          <c:order val="0"/>
          <c:tx>
            <c:v>Late emails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90</c:v>
              </c:pt>
              <c:pt idx="1">
                <c:v>45</c:v>
              </c:pt>
              <c:pt idx="2">
                <c:v>30</c:v>
              </c:pt>
              <c:pt idx="3">
                <c:v>15</c:v>
              </c:pt>
            </c:numLit>
          </c:val>
        </c:ser>
        <c:axId val="1"/>
        <c:axId val="2"/>
      </c:barChart>
      <c:lineChart>
        <c:grouping val="standard"/>
        <c:varyColors val="0"/>
        <c:ser>
          <c:idx val="1"/>
          <c:order val="1"/>
          <c:tx>
            <c:v>Cumulative %</c:v>
          </c:tx>
          <c:spPr>
            <a:ln xmlns:a="http://schemas.openxmlformats.org/drawingml/2006/main" w="28575">
              <a:solidFill>
                <a:srgbClr val="D38D24"/>
              </a:solidFill>
              <a:prstDash val="solid"/>
            </a:ln>
          </c:spPr>
          <c:marker>
            <c:symbol val="none"/>
          </c:marker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0.5</c:v>
              </c:pt>
              <c:pt idx="1">
                <c:v>0.75</c:v>
              </c:pt>
              <c:pt idx="2">
                <c:v>0.9166666666666666</c:v>
              </c:pt>
              <c:pt idx="3">
                <c:v>1</c:v>
              </c:pt>
            </c:numLit>
          </c:val>
        </c:ser>
        <c:axId val="3"/>
        <c:axId val="4"/>
      </c:lineChart>
      <c:catAx>
        <c:axId val="1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2"/>
      </c:catAx>
      <c:valAx>
        <c:axId val="2"/>
        <c:scaling>
          <c:orientation val="minMax"/>
          <c:max val="10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1"/>
        <c:crossBetween val="between"/>
      </c:valAx>
      <c:catAx>
        <c:axId val="3"/>
        <c:scaling>
          <c:orientation val="minMax"/>
        </c:scaling>
        <c:delete val="1"/>
        <c:axPos val="b"/>
        <c:numFmt formatCode="General"/>
        <c:majorTickMark val="none"/>
        <c:minorTickMark val="none"/>
        <c:crossAx val="4"/>
        <c:crosses val="max"/>
      </c:catAx>
      <c:valAx>
        <c:axId val="4"/>
        <c:scaling>
          <c:orientation val="minMax"/>
          <c:max val="1"/>
          <c:min val="0"/>
        </c:scaling>
        <c:delete val="0"/>
        <c:axPos val="r"/>
        <c:numFmt formatCode="0%"/>
        <c:majorTickMark val="none"/>
        <c:minorTickMark val="none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3"/>
        <c:crossBetween val="between"/>
      </c:valAx>
    </c:plotArea>
    <c:plotVisOnly val="1"/>
  </c:chart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Late-response rate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Assignment &gt;8h</c:v>
              </c:pt>
              <c:pt idx="1">
                <c:v>Assignment ≤8h</c:v>
              </c:pt>
            </c:strLit>
          </c:cat>
          <c:val>
            <c:numLit>
              <c:formatCode>0%</c:formatCode>
              <c:ptCount val="2"/>
              <c:pt idx="0">
                <c:v>0.8</c:v>
              </c:pt>
              <c:pt idx="1">
                <c:v>0.13333333333333333</c:v>
              </c:pt>
            </c:numLit>
          </c:val>
        </c:ser>
        <c:dLbls>
          <c:numFmt formatCode="0.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4.xml><?xml version="1.0" encoding="utf-8"?>
<c:chartSpace xmlns:c="http://schemas.openxmlformats.org/drawingml/2006/chart">
  <c:lang val="en-US"/>
  <c:chart>
    <c:plotArea>
      <c:scatterChart>
        <c:scatterStyle val="marker"/>
        <c:varyColors val="0"/>
        <c:ser>
          <c:idx val="0"/>
          <c:order val="0"/>
          <c:tx>
            <c:v>Emails</c:v>
          </c:tx>
          <c:spPr>
            <a:solidFill xmlns:a="http://schemas.openxmlformats.org/drawingml/2006/main">
              <a:srgbClr val="2373B5"/>
            </a:solidFill>
          </c:spPr>
          <c:xVal>
            <c:numLit>
              <c:formatCode>General</c:formatCode>
              <c:ptCount val="10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7</c:v>
              </c:pt>
              <c:pt idx="6">
                <c:v>9</c:v>
              </c:pt>
              <c:pt idx="7">
                <c:v>10</c:v>
              </c:pt>
              <c:pt idx="8">
                <c:v>12</c:v>
              </c:pt>
              <c:pt idx="9">
                <c:v>14</c:v>
              </c:pt>
            </c:numLit>
          </c:xVal>
          <c:yVal>
            <c:numLit>
              <c:formatCode>General</c:formatCode>
              <c:ptCount val="10"/>
              <c:pt idx="0">
                <c:v>4</c:v>
              </c:pt>
              <c:pt idx="1">
                <c:v>7</c:v>
              </c:pt>
              <c:pt idx="2">
                <c:v>6</c:v>
              </c:pt>
              <c:pt idx="3">
                <c:v>11</c:v>
              </c:pt>
              <c:pt idx="4">
                <c:v>10</c:v>
              </c:pt>
              <c:pt idx="5">
                <c:v>16</c:v>
              </c:pt>
              <c:pt idx="6">
                <c:v>22</c:v>
              </c:pt>
              <c:pt idx="7">
                <c:v>26</c:v>
              </c:pt>
              <c:pt idx="8">
                <c:v>25</c:v>
              </c:pt>
              <c:pt idx="9">
                <c:v>31</c:v>
              </c:pt>
            </c:numLit>
          </c:yVal>
        </c:ser>
        <c:axId val="48650112"/>
        <c:axId val="48672768"/>
      </c:scatterChart>
      <c:valAx>
        <c:axId val="48672768"/>
        <c:scaling>
          <c:orientation val="minMax"/>
          <c:max val="36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</c:valAx>
      <c:valAx>
        <c:axId val="48650112"/>
        <c:scaling>
          <c:orientation val="minMax"/>
          <c:max val="16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C75A29-2E40-4EFA-8FFC-A844921A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798BBD-B816-4510-989B-AEBEB1E8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201D97-60EA-453B-9284-8EB27AD0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FIND THE ROOT CAUSE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21FCB-0F8E-4403-AFE9-AF064E29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The problem you are investigating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1537A-4120-4287-8E1C-BA9D1F7C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your Week 2 baseline to keep the investigation focused.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F216C-5EAE-424E-AC56-B2D71822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973BB5-AF4A-4442-9EAC-003D1617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A640B-2F09-435D-B988-5868B32F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43CEB-38DC-4145-AAC9-FA36EF37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22DF4A-1CFF-41A5-9E77-A560B4D0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42351-1175-4B01-BB55-863AFF26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FF54BE-1E41-48DF-B534-1B0E0718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Problem: [Enter your problem]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Baseline: [Enter your Week 2 result]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Goal: [Enter your target and date]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0C86C-4EF8-437C-9261-3342088F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Continue the same project you selected in Week 1.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2D7FCE-6E36-4A80-8232-446EC9A1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F6D4B-75C6-4518-86C8-C781CFBB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CB2CF-8307-4E66-A560-D5946D94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Customer support emails with a late first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Baseline: 180 of 600 emails (30%) received their first response after 24 hours.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Goal: 10% or less by the end of Week 5.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7209D-84E7-4E2A-98B0-0CD57329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8BF2C-8786-4A62-9E44-C9C21305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BE74B-156D-4831-85C4-EF46F0A2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FIND THE ROOT CAUSE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474D2-1980-468C-AFB0-73C7E329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Possible causes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7EC34-948B-441F-B8A1-670C09A5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List what might explain the problem before drawing conclusions.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93775C-5E94-4A49-819F-9422041F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E791F-B70C-4274-A480-D776634D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E49DEA-1E5D-47B4-ADBE-97ACF816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7BFE5-DAD9-49F9-B992-9DA86229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01336-2689-4402-8F4B-265D9B71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6D9BF-F47A-42D5-B05B-A11C76A1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E831C-4BAA-408B-BD03-A027073D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People: [Possible causes]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Process: [Possible causes]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Technology: [Possible causes]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Workload or other: [Possible causes]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EF2EDB-7C73-46F9-B042-5E681387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These are possibilities to investigate. Use a fishbone diagram if it helps organize your ideas.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5B6702-066F-4C2D-B04F-BD4F62B8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CD9B96-32E3-48F6-873B-0DC3B55B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F1B1B-CCB8-4984-BD98-3C67D5955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People: Unclear ownership of incoming emails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Process: Delays in assigning emails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Technology: Missing queue notifications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Workload: Too many emails during peak periods</a:t>
            </a:r>
          </a:p>
        </p:txBody>
      </p:sp>
    </p:spTree>
    <p:extLst>
      <p:ext uri="{BB962C8B-B14F-4D97-AF65-F5344CB8AC3E}">
        <p14:creationId xmlns:p14="http://schemas.microsoft.com/office/powerpoint/2010/main" val="10443223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27653-7409-48CC-9704-43E063F1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7F8699-1048-4085-A9E3-28215D31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50A84-5E88-4B8C-9D6A-66C264B8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FIND THE ROOT CAUSE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16578-C160-4216-9695-3BB118FD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Your Five Whys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D2E40-E649-45E5-83C3-66CC5247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Follow one suspected cause deeper. Check each answer with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BF0D1C-F0C9-4F8C-A13F-FEA8750B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956A5-DA8D-46AB-88BD-0D0251C7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53209-6EC4-4A4E-B287-3F76CD476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E361F-EFEA-44FA-901E-4BBDC00E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11A75-6501-4B23-9C6E-A048F94A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7E3E3F-CB5F-40E5-8504-16A44245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49C6AE-C5CA-46C4-9AE7-81C7F1A9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1? [Enter answer]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2? [Enter answer]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3? [Enter answer]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4? [Enter answer]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5? [Enter answer]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Evidence: [What supports this chain?]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317119-BD84-43A8-9244-4890FE56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This example is a hypothesis. Use as many whys as needed to reach an actionable, supported cause.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AEC19E-1FB5-4796-82B7-D91F9429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70AD5C-43AA-42A0-A25F-B338E48B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B002B9-F093-4043-B94E-563F4D37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43225"/>
            <a:ext cx="4981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A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C3ECF0-6572-4475-9B26-40C89205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4365B"/>
                </a:solidFill>
              </a:defRPr>
            </a:defPPr>
            <a:lvl1pPr>
              <a:defRPr sz="1575" b="0">
                <a:solidFill>
                  <a:srgbClr val="14365B"/>
                </a:solidFill>
              </a:defRPr>
            </a:lvl1pPr>
            <a:lvl2pPr>
              <a:defRPr sz="1575" b="0">
                <a:solidFill>
                  <a:srgbClr val="14365B"/>
                </a:solidFill>
              </a:defRPr>
            </a:lvl2pPr>
            <a:lvl3pPr>
              <a:defRPr sz="1575" b="0">
                <a:solidFill>
                  <a:srgbClr val="14365B"/>
                </a:solidFill>
              </a:defRPr>
            </a:lvl3pPr>
            <a:lvl4pPr>
              <a:defRPr sz="1575" b="0">
                <a:solidFill>
                  <a:srgbClr val="14365B"/>
                </a:solidFill>
              </a:defRPr>
            </a:lvl4pPr>
            <a:lvl5pPr>
              <a:defRPr sz="1575" b="0">
                <a:solidFill>
                  <a:srgbClr val="14365B"/>
                </a:solidFill>
              </a:defRPr>
            </a:lvl5pPr>
            <a:lvl6pPr>
              <a:defRPr sz="1575" b="0">
                <a:solidFill>
                  <a:srgbClr val="14365B"/>
                </a:solidFill>
              </a:defRPr>
            </a:lvl6pPr>
            <a:lvl7pPr>
              <a:defRPr sz="1575" b="0">
                <a:solidFill>
                  <a:srgbClr val="14365B"/>
                </a:solidFill>
              </a:defRPr>
            </a:lvl7pPr>
            <a:lvl8pPr>
              <a:defRPr sz="1575" b="0">
                <a:solidFill>
                  <a:srgbClr val="14365B"/>
                </a:solidFill>
              </a:defRPr>
            </a:lvl8pPr>
            <a:lvl9pPr>
              <a:defRPr sz="157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4365B"/>
                </a:solidFill>
              </a:defRPr>
            </a:pPr>
            <a:r>
              <a:rPr sz="1575" b="0">
                <a:solidFill>
                  <a:srgbClr val="14365B"/>
                </a:solidFill>
              </a:rPr>
              <a:t>Why late? Emails wait for assignment.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E6F38A-57C2-4B9E-8D19-9DA6999E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57575"/>
            <a:ext cx="4981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B2E25-43E7-4D9D-8BF0-D16137E9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33775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4365B"/>
                </a:solidFill>
              </a:defRPr>
            </a:defPPr>
            <a:lvl1pPr>
              <a:defRPr sz="1575" b="0">
                <a:solidFill>
                  <a:srgbClr val="14365B"/>
                </a:solidFill>
              </a:defRPr>
            </a:lvl1pPr>
            <a:lvl2pPr>
              <a:defRPr sz="1575" b="0">
                <a:solidFill>
                  <a:srgbClr val="14365B"/>
                </a:solidFill>
              </a:defRPr>
            </a:lvl2pPr>
            <a:lvl3pPr>
              <a:defRPr sz="1575" b="0">
                <a:solidFill>
                  <a:srgbClr val="14365B"/>
                </a:solidFill>
              </a:defRPr>
            </a:lvl3pPr>
            <a:lvl4pPr>
              <a:defRPr sz="1575" b="0">
                <a:solidFill>
                  <a:srgbClr val="14365B"/>
                </a:solidFill>
              </a:defRPr>
            </a:lvl4pPr>
            <a:lvl5pPr>
              <a:defRPr sz="1575" b="0">
                <a:solidFill>
                  <a:srgbClr val="14365B"/>
                </a:solidFill>
              </a:defRPr>
            </a:lvl5pPr>
            <a:lvl6pPr>
              <a:defRPr sz="1575" b="0">
                <a:solidFill>
                  <a:srgbClr val="14365B"/>
                </a:solidFill>
              </a:defRPr>
            </a:lvl6pPr>
            <a:lvl7pPr>
              <a:defRPr sz="1575" b="0">
                <a:solidFill>
                  <a:srgbClr val="14365B"/>
                </a:solidFill>
              </a:defRPr>
            </a:lvl7pPr>
            <a:lvl8pPr>
              <a:defRPr sz="1575" b="0">
                <a:solidFill>
                  <a:srgbClr val="14365B"/>
                </a:solidFill>
              </a:defRPr>
            </a:lvl8pPr>
            <a:lvl9pPr>
              <a:defRPr sz="157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4365B"/>
                </a:solidFill>
              </a:defRPr>
            </a:pPr>
            <a:r>
              <a:rPr sz="1575" b="0">
                <a:solidFill>
                  <a:srgbClr val="14365B"/>
                </a:solidFill>
              </a:rPr>
              <a:t>Why wait? Someone assigns them manually.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FF35C9-DCD4-4E4F-9611-301172DB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71925"/>
            <a:ext cx="4981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A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8D8A14-24D8-4C14-B31A-D532985A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48125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4365B"/>
                </a:solidFill>
              </a:defRPr>
            </a:defPPr>
            <a:lvl1pPr>
              <a:defRPr sz="1575" b="0">
                <a:solidFill>
                  <a:srgbClr val="14365B"/>
                </a:solidFill>
              </a:defRPr>
            </a:lvl1pPr>
            <a:lvl2pPr>
              <a:defRPr sz="1575" b="0">
                <a:solidFill>
                  <a:srgbClr val="14365B"/>
                </a:solidFill>
              </a:defRPr>
            </a:lvl2pPr>
            <a:lvl3pPr>
              <a:defRPr sz="1575" b="0">
                <a:solidFill>
                  <a:srgbClr val="14365B"/>
                </a:solidFill>
              </a:defRPr>
            </a:lvl3pPr>
            <a:lvl4pPr>
              <a:defRPr sz="1575" b="0">
                <a:solidFill>
                  <a:srgbClr val="14365B"/>
                </a:solidFill>
              </a:defRPr>
            </a:lvl4pPr>
            <a:lvl5pPr>
              <a:defRPr sz="1575" b="0">
                <a:solidFill>
                  <a:srgbClr val="14365B"/>
                </a:solidFill>
              </a:defRPr>
            </a:lvl5pPr>
            <a:lvl6pPr>
              <a:defRPr sz="1575" b="0">
                <a:solidFill>
                  <a:srgbClr val="14365B"/>
                </a:solidFill>
              </a:defRPr>
            </a:lvl6pPr>
            <a:lvl7pPr>
              <a:defRPr sz="1575" b="0">
                <a:solidFill>
                  <a:srgbClr val="14365B"/>
                </a:solidFill>
              </a:defRPr>
            </a:lvl7pPr>
            <a:lvl8pPr>
              <a:defRPr sz="1575" b="0">
                <a:solidFill>
                  <a:srgbClr val="14365B"/>
                </a:solidFill>
              </a:defRPr>
            </a:lvl8pPr>
            <a:lvl9pPr>
              <a:defRPr sz="157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4365B"/>
                </a:solidFill>
              </a:defRPr>
            </a:pPr>
            <a:r>
              <a:rPr sz="1575" b="0">
                <a:solidFill>
                  <a:srgbClr val="14365B"/>
                </a:solidFill>
              </a:rPr>
              <a:t>Why manual? The queue has no routing rule.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9AF4BE-F1E7-456B-BF45-C3FABE2A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86275"/>
            <a:ext cx="4981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BA4BC5-F9FC-4B04-865A-4755F912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62475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4365B"/>
                </a:solidFill>
              </a:defRPr>
            </a:defPPr>
            <a:lvl1pPr>
              <a:defRPr sz="1575" b="0">
                <a:solidFill>
                  <a:srgbClr val="14365B"/>
                </a:solidFill>
              </a:defRPr>
            </a:lvl1pPr>
            <a:lvl2pPr>
              <a:defRPr sz="1575" b="0">
                <a:solidFill>
                  <a:srgbClr val="14365B"/>
                </a:solidFill>
              </a:defRPr>
            </a:lvl2pPr>
            <a:lvl3pPr>
              <a:defRPr sz="1575" b="0">
                <a:solidFill>
                  <a:srgbClr val="14365B"/>
                </a:solidFill>
              </a:defRPr>
            </a:lvl3pPr>
            <a:lvl4pPr>
              <a:defRPr sz="1575" b="0">
                <a:solidFill>
                  <a:srgbClr val="14365B"/>
                </a:solidFill>
              </a:defRPr>
            </a:lvl4pPr>
            <a:lvl5pPr>
              <a:defRPr sz="1575" b="0">
                <a:solidFill>
                  <a:srgbClr val="14365B"/>
                </a:solidFill>
              </a:defRPr>
            </a:lvl5pPr>
            <a:lvl6pPr>
              <a:defRPr sz="1575" b="0">
                <a:solidFill>
                  <a:srgbClr val="14365B"/>
                </a:solidFill>
              </a:defRPr>
            </a:lvl6pPr>
            <a:lvl7pPr>
              <a:defRPr sz="1575" b="0">
                <a:solidFill>
                  <a:srgbClr val="14365B"/>
                </a:solidFill>
              </a:defRPr>
            </a:lvl7pPr>
            <a:lvl8pPr>
              <a:defRPr sz="1575" b="0">
                <a:solidFill>
                  <a:srgbClr val="14365B"/>
                </a:solidFill>
              </a:defRPr>
            </a:lvl8pPr>
            <a:lvl9pPr>
              <a:defRPr sz="157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4365B"/>
                </a:solidFill>
              </a:defRPr>
            </a:pPr>
            <a:r>
              <a:rPr sz="1575" b="0">
                <a:solidFill>
                  <a:srgbClr val="14365B"/>
                </a:solidFill>
              </a:rPr>
              <a:t>Why no rule? Routing needs were not defined.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2FF74D-EA2F-42B8-98ED-D670C199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49815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A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F3806A-DD9C-4257-AAA9-E8E7548F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76825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14365B"/>
                </a:solidFill>
              </a:defRPr>
            </a:defPPr>
            <a:lvl1pPr>
              <a:defRPr sz="1575" b="0">
                <a:solidFill>
                  <a:srgbClr val="14365B"/>
                </a:solidFill>
              </a:defRPr>
            </a:lvl1pPr>
            <a:lvl2pPr>
              <a:defRPr sz="1575" b="0">
                <a:solidFill>
                  <a:srgbClr val="14365B"/>
                </a:solidFill>
              </a:defRPr>
            </a:lvl2pPr>
            <a:lvl3pPr>
              <a:defRPr sz="1575" b="0">
                <a:solidFill>
                  <a:srgbClr val="14365B"/>
                </a:solidFill>
              </a:defRPr>
            </a:lvl3pPr>
            <a:lvl4pPr>
              <a:defRPr sz="1575" b="0">
                <a:solidFill>
                  <a:srgbClr val="14365B"/>
                </a:solidFill>
              </a:defRPr>
            </a:lvl4pPr>
            <a:lvl5pPr>
              <a:defRPr sz="1575" b="0">
                <a:solidFill>
                  <a:srgbClr val="14365B"/>
                </a:solidFill>
              </a:defRPr>
            </a:lvl5pPr>
            <a:lvl6pPr>
              <a:defRPr sz="1575" b="0">
                <a:solidFill>
                  <a:srgbClr val="14365B"/>
                </a:solidFill>
              </a:defRPr>
            </a:lvl6pPr>
            <a:lvl7pPr>
              <a:defRPr sz="1575" b="0">
                <a:solidFill>
                  <a:srgbClr val="14365B"/>
                </a:solidFill>
              </a:defRPr>
            </a:lvl7pPr>
            <a:lvl8pPr>
              <a:defRPr sz="1575" b="0">
                <a:solidFill>
                  <a:srgbClr val="14365B"/>
                </a:solidFill>
              </a:defRPr>
            </a:lvl8pPr>
            <a:lvl9pPr>
              <a:defRPr sz="157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4365B"/>
                </a:solidFill>
              </a:defRPr>
            </a:pPr>
            <a:r>
              <a:rPr sz="1575" b="0">
                <a:solidFill>
                  <a:srgbClr val="14365B"/>
                </a:solidFill>
              </a:rPr>
              <a:t>Why undefined? Queue ownership was unclear.</a:t>
            </a:r>
          </a:p>
        </p:txBody>
      </p:sp>
    </p:spTree>
    <p:extLst>
      <p:ext uri="{BB962C8B-B14F-4D97-AF65-F5344CB8AC3E}">
        <p14:creationId xmlns:p14="http://schemas.microsoft.com/office/powerpoint/2010/main" val="7458545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48605-8472-4176-A21A-F504D9A4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B25EE-DECA-4DE1-BF00-8B3A0079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16B32A-6E61-48DC-9FFE-AC69518B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FIND THE ROOT CAUSE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9C843-99AC-4439-B556-0A385C75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Evidence for your suspected cause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16EEA-508D-480F-AB45-3D4ED9F0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Compare data to check whether the suspected cause explains the pattern.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5528F-FCA9-49B3-9353-73289BEB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727C5-F32E-4E40-9525-B0F533B6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3947F-EE1F-4900-BD67-6962564A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3BFFE-BB81-49FA-8714-887987C0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D9A3F-2669-41A0-9299-02B9E6DD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9775B-3323-4EB7-9359-B596EE6C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622307-141A-48BC-A734-54D91EB3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Suspected cause: [Enter cause]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Data reviewed: [Enter source/sample]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Comparison or test: [Enter method]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Finding: [Enter result]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FD1A76-C42D-43D3-B692-21DE0A6D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The pattern supports further investigation. An association alone does not establish causation.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6817F-BDBA-43AD-AD1D-2F001C32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265A35-9A52-4476-A927-E2F73A07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CC30BA-2EB0-46F4-8BC8-7BC967A3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Illustrative review of 600 emails: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Assigned after 8 hours: 120 late out of 150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Assigned within 8 hours: 60 late out of 450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Late-response rates: 80% versus 13.3%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86D95C49-928A-445B-9D6E-3D8167781E21}"/>
              </a:ext>
            </a:extLst>
          </p:cNvPr>
          <p:cNvGraphicFramePr/>
          <p:nvPr/>
        </p:nvGraphicFramePr>
        <p:xfrm>
          <a:off xmlns:a="http://schemas.openxmlformats.org/drawingml/2006/main" x="714375" y="4324350"/>
          <a:ext xmlns:a="http://schemas.openxmlformats.org/drawingml/2006/main" cx="4762500" cy="1285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fae23f78faf4c71"/>
          </a:graphicData>
        </a:graphic>
      </p:graphicFrame>
    </p:spTree>
    <p:extLst>
      <p:ext uri="{BB962C8B-B14F-4D97-AF65-F5344CB8AC3E}">
        <p14:creationId xmlns:p14="http://schemas.microsoft.com/office/powerpoint/2010/main" val="15693469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B80C42-25CC-4499-92B1-57624B0C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AB8A0-BC73-4A17-AE9E-118EE237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142DA-F339-4BF2-9AD4-66F64D4A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F7BD62-17BB-4A15-A6E7-A9573FDA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Pareto chart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DDB59-617E-4C9B-812E-9DAE3DFA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for identifying the largest categories of problems.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047EF-627F-4917-99D1-E74C5803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21BA7-E054-4579-88B2-7F3B5BBF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58735-456D-4CDC-88E8-18F7B15B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6B24E-8E1D-47E3-A16D-BEE5E605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5AD17-6CF2-4ACD-A9C5-CDF2C45A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3A3B6-47C8-4BC4-A20A-40FE5CF3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95162A-08B8-4205-A00D-E8FD8C55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Rank recorded problem categories from largest to smallest. The line shows cumulative percentage.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8DBE7-6885-409D-AEF6-E70CCED0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Pareto chart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Period and sample: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Largest category: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What will you investigate? [Explain]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7C432-DA0F-479F-820F-97928C33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Categories help focus the investigation. They do not prove the underlying root cause.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E6A9B9-77BB-41E4-976F-3E2B9A24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0ECE43-DE9D-4646-B431-7D3EA8C5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D0AAB177-1725-411A-AD0A-C4EE33F62402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c1e353091a748f6"/>
          </a:graphicData>
        </a:graphic>
      </p:graphicFrame>
    </p:spTree>
    <p:extLst>
      <p:ext uri="{BB962C8B-B14F-4D97-AF65-F5344CB8AC3E}">
        <p14:creationId xmlns:p14="http://schemas.microsoft.com/office/powerpoint/2010/main" val="6173260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664C9-9B6A-49DC-92C2-DEA6359F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6F702-ADE5-4687-BE84-8E0432AB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CE419-E944-424E-A453-55D7EF39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D197C2-4207-48B1-9364-88CE62D5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Comparison chart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BBF4F-E93F-459F-B7D3-D6C2E6D8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for comparing performance across teams, shifts, or process conditions.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2DE40-5CB6-4C24-947C-5CD66C028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18360-5530-4E68-8144-123BBDCE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F0A03-1C31-461E-AF23-61B50F6E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88C9E9-E521-4CE1-9380-7E8F22E6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172CDD-27C0-4926-91B7-2EB60C19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41BFF-3908-4A5D-AAC5-84D80803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C97A0-D12D-4A54-876E-50BDC66A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Compare late-response rates by assignment time.</a:t>
            </a:r>
          </a:p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After 8 hours: 120 of 150 = 80%</a:t>
            </a:r>
          </a:p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Within 8 hours: 60 of 450 = 13.3%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9A444-2510-463F-983A-C0225FCA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comparison chart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Groups and sample sizes: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Difference observed: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Possible explanation: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32CDD0-0029-4978-A99A-E9EA8F33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rates when sample sizes differ. Consider workload and other differences between groups.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D60DE0-511A-443B-BC99-21385EBC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D8F68-D8A2-406B-90E1-F3687C13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2D016E15-6FCB-4948-88AB-B6F5241F5708}"/>
              </a:ext>
            </a:extLst>
          </p:cNvPr>
          <p:cNvGraphicFramePr/>
          <p:nvPr/>
        </p:nvGraphicFramePr>
        <p:xfrm>
          <a:off xmlns:a="http://schemas.openxmlformats.org/drawingml/2006/main" x="742950" y="3981450"/>
          <a:ext xmlns:a="http://schemas.openxmlformats.org/drawingml/2006/main" cx="4762500" cy="15906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e75bae5fd2b49c0"/>
          </a:graphicData>
        </a:graphic>
      </p:graphicFrame>
    </p:spTree>
    <p:extLst>
      <p:ext uri="{BB962C8B-B14F-4D97-AF65-F5344CB8AC3E}">
        <p14:creationId xmlns:p14="http://schemas.microsoft.com/office/powerpoint/2010/main" val="10782941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0E584-6B28-425C-8576-29617D6C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5EE62B-AB0F-4B87-8B7F-CD13186A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55DCC-04D1-4071-BA50-0AFC4F0A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RECOMMENDED GRAPHS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5432E-7632-470A-96FF-4657A5BE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Scatter plot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F29F6D-D19E-494D-A73C-6E5A57F3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for exploring the relationship between two numeric variables.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79B80F-E481-41F3-B3A1-FD9EB05C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F2C6EF-37C8-490E-BCEA-FA016C4A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A2226-58FD-44C4-AD0D-7575E577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5D413-44C6-441B-BF7B-E3CFAAD3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C21E15-2156-4AF4-B26B-0E4C3B4D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9E0DB-7485-4C07-9A6B-CFCC86CA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8780D5-E9D2-441A-9097-90228A9F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Each dot represents one email. Compare hours until assignment with hours until first response.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54DE1-9A54-49E4-B3A5-0E56EC22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scatter plot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X variable and unit: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Y variable and unit: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Pattern or outliers: [Explain]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6137FE-0BD8-4F8D-828E-B12730FA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A relationship does not establish causation. Use paired measurements from the same records.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6D938-DBD7-41AC-9B76-6A9E1309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6B394-7A2C-4C54-9BC2-D99EB20A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examples illustrate graph formats. Replace with your project data.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AC266CF0-EA86-4724-AB82-98F542A861CE}"/>
              </a:ext>
            </a:extLst>
          </p:cNvPr>
          <p:cNvGraphicFramePr/>
          <p:nvPr/>
        </p:nvGraphicFramePr>
        <p:xfrm>
          <a:off xmlns:a="http://schemas.openxmlformats.org/drawingml/2006/main" x="742950" y="3886200"/>
          <a:ext xmlns:a="http://schemas.openxmlformats.org/drawingml/2006/main" cx="4762500" cy="1524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1c4a84c24e44ea7"/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0F961-0166-4F98-855D-1E30D2A6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475"/>
                </a:solidFill>
              </a:defRPr>
            </a:defPPr>
            <a:lvl1pPr>
              <a:defRPr sz="1200" b="0">
                <a:solidFill>
                  <a:srgbClr val="526475"/>
                </a:solidFill>
              </a:defRPr>
            </a:lvl1pPr>
            <a:lvl2pPr>
              <a:defRPr sz="1200" b="0">
                <a:solidFill>
                  <a:srgbClr val="526475"/>
                </a:solidFill>
              </a:defRPr>
            </a:lvl2pPr>
            <a:lvl3pPr>
              <a:defRPr sz="1200" b="0">
                <a:solidFill>
                  <a:srgbClr val="526475"/>
                </a:solidFill>
              </a:defRPr>
            </a:lvl3pPr>
            <a:lvl4pPr>
              <a:defRPr sz="1200" b="0">
                <a:solidFill>
                  <a:srgbClr val="526475"/>
                </a:solidFill>
              </a:defRPr>
            </a:lvl4pPr>
            <a:lvl5pPr>
              <a:defRPr sz="1200" b="0">
                <a:solidFill>
                  <a:srgbClr val="526475"/>
                </a:solidFill>
              </a:defRPr>
            </a:lvl5pPr>
            <a:lvl6pPr>
              <a:defRPr sz="1200" b="0">
                <a:solidFill>
                  <a:srgbClr val="526475"/>
                </a:solidFill>
              </a:defRPr>
            </a:lvl6pPr>
            <a:lvl7pPr>
              <a:defRPr sz="1200" b="0">
                <a:solidFill>
                  <a:srgbClr val="526475"/>
                </a:solidFill>
              </a:defRPr>
            </a:lvl7pPr>
            <a:lvl8pPr>
              <a:defRPr sz="1200" b="0">
                <a:solidFill>
                  <a:srgbClr val="526475"/>
                </a:solidFill>
              </a:defRPr>
            </a:lvl8pPr>
            <a:lvl9pPr>
              <a:defRPr sz="12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475"/>
                </a:solidFill>
              </a:defRPr>
            </a:pPr>
            <a:r>
              <a:rPr sz="1200" b="0">
                <a:solidFill>
                  <a:srgbClr val="526475"/>
                </a:solidFill>
              </a:rPr>
              <a:t>X: Assignment hours     Y: First-response hours</a:t>
            </a:r>
          </a:p>
        </p:txBody>
      </p:sp>
    </p:spTree>
    <p:extLst>
      <p:ext uri="{BB962C8B-B14F-4D97-AF65-F5344CB8AC3E}">
        <p14:creationId xmlns:p14="http://schemas.microsoft.com/office/powerpoint/2010/main" val="9023712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E6350-D1D6-447E-A7CA-6C4A80EA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A4370-2A77-494A-BC1F-2BBB92D9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EAD1C-A136-4192-8563-F9150888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3  /  FIND THE ROOT CAUSE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C6EEE-9A16-454C-B120-423F8A61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Week 3 root cause summary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C711D-5B58-48B7-A12E-E07DA59EB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State what the evidence supports and what still needs checking.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C3ADA-787D-4D91-BDE5-9D5C0A61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5A5CE-2398-4407-9768-60CB3744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8AF2B0-6342-427B-B051-5F694147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4DC43D-4D61-4A5C-9C59-0B616A2C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4658E-E872-421B-8B8D-1A4E109E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9C822-0A56-45CA-BC39-019D65AF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C1570-70D8-4183-8F0F-85AF77A3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finding: [Enter finding]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Supported cause or contributor: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Evidence: [Enter supporting results]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Still to check: [Enter limitations]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D2E14E-7BEB-472F-950E-7C9F03DB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cause analysis and supporting evidence. Use Week 4 to develop and test improvements.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0D486-63FA-4CA6-8644-ACA0207D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2FE7A0-825C-45F5-A4F0-65D515FF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2D7E36-454A-4470-9C41-E70642BA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Supported finding: Emails assigned after 8 hours have a higher late-response rate.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Likely contributor: Assignment delay.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Still to check: Queue rules, ownership, and workload differences.</a:t>
            </a:r>
          </a:p>
        </p:txBody>
      </p:sp>
    </p:spTree>
    <p:extLst>
      <p:ext uri="{BB962C8B-B14F-4D97-AF65-F5344CB8AC3E}">
        <p14:creationId xmlns:p14="http://schemas.microsoft.com/office/powerpoint/2010/main" val="1378902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2026-10-25T14:41:01.5790000Z</dcterms:created>
  <dcterms:modified xsi:type="dcterms:W3CDTF">2026-10-25T14:41:01.5790000Z</dcterms:modified>
</coreProperties>
</file>