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840285364b4e34" /><Relationship Type="http://schemas.openxmlformats.org/officeDocument/2006/relationships/extended-properties" Target="/docProps/app.xml" Id="R8e030fe53b7c424e" /><Relationship Type="http://schemas.openxmlformats.org/officeDocument/2006/relationships/officeDocument" Target="/ppt/presentation.xml" Id="R55e5326858d440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ca33e3fb504589"/>
  </p:sldMasterIdLst>
  <p:notesMasterIdLst>
    <p:notesMasterId xmlns:r="http://schemas.openxmlformats.org/officeDocument/2006/relationships" r:id="Re17f9c04307e4651"/>
  </p:notesMasterIdLst>
  <p:sldIdLst>
    <p:sldId xmlns:r="http://schemas.openxmlformats.org/officeDocument/2006/relationships" id="256" r:id="Rc6853ce883bb445d"/>
    <p:sldId xmlns:r="http://schemas.openxmlformats.org/officeDocument/2006/relationships" id="257" r:id="Rf887939543d44a49"/>
    <p:sldId xmlns:r="http://schemas.openxmlformats.org/officeDocument/2006/relationships" id="258" r:id="Re8a33d9017d24bfa"/>
    <p:sldId xmlns:r="http://schemas.openxmlformats.org/officeDocument/2006/relationships" id="259" r:id="Re08e63827ea9455b"/>
    <p:sldId xmlns:r="http://schemas.openxmlformats.org/officeDocument/2006/relationships" id="260" r:id="Raef6a6ade784412a"/>
    <p:sldId xmlns:r="http://schemas.openxmlformats.org/officeDocument/2006/relationships" id="261" r:id="R9322c2c64c404399"/>
    <p:sldId xmlns:r="http://schemas.openxmlformats.org/officeDocument/2006/relationships" id="262" r:id="Rf1fcf2258b574d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a99d825f5c49c9" /><Relationship Type="http://schemas.openxmlformats.org/officeDocument/2006/relationships/slideMaster" Target="/ppt/slideMasters/slideMaster1.xml" Id="R43ca33e3fb504589" /><Relationship Type="http://schemas.openxmlformats.org/officeDocument/2006/relationships/notesMaster" Target="/ppt/notesMasters/notesMaster1.xml" Id="Re17f9c04307e4651" /><Relationship Type="http://schemas.openxmlformats.org/officeDocument/2006/relationships/presProps" Target="/ppt/presProps.xml" Id="R4d90b06927084e30" /><Relationship Type="http://schemas.openxmlformats.org/officeDocument/2006/relationships/tableStyles" Target="/ppt/tableStyles.xml" Id="R1b32758cd34045eb" /><Relationship Type="http://schemas.openxmlformats.org/officeDocument/2006/relationships/slide" Target="/ppt/slides/slide1.xml" Id="Rc6853ce883bb445d" /><Relationship Type="http://schemas.openxmlformats.org/officeDocument/2006/relationships/slide" Target="/ppt/slides/slide2.xml" Id="Rf887939543d44a49" /><Relationship Type="http://schemas.openxmlformats.org/officeDocument/2006/relationships/slide" Target="/ppt/slides/slide3.xml" Id="Re8a33d9017d24bfa" /><Relationship Type="http://schemas.openxmlformats.org/officeDocument/2006/relationships/slide" Target="/ppt/slides/slide4.xml" Id="Re08e63827ea9455b" /><Relationship Type="http://schemas.openxmlformats.org/officeDocument/2006/relationships/slide" Target="/ppt/slides/slide5.xml" Id="Raef6a6ade784412a" /><Relationship Type="http://schemas.openxmlformats.org/officeDocument/2006/relationships/slide" Target="/ppt/slides/slide6.xml" Id="R9322c2c64c404399" /><Relationship Type="http://schemas.openxmlformats.org/officeDocument/2006/relationships/slide" Target="/ppt/slides/slide7.xml" Id="Rf1fcf2258b574d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6e623ef45d44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10af84dda0443ee" /><Relationship Type="http://schemas.openxmlformats.org/officeDocument/2006/relationships/notesMaster" Target="/ppt/notesMasters/notesMaster1.xml" Id="R069fef3d77a542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b99db300074a12" /><Relationship Type="http://schemas.openxmlformats.org/officeDocument/2006/relationships/notesMaster" Target="/ppt/notesMasters/notesMaster1.xml" Id="Rc2cda62fa66f42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e37fce288945be" /><Relationship Type="http://schemas.openxmlformats.org/officeDocument/2006/relationships/notesMaster" Target="/ppt/notesMasters/notesMaster1.xml" Id="R81fc6e9d93f84b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20babf063a4099" /><Relationship Type="http://schemas.openxmlformats.org/officeDocument/2006/relationships/notesMaster" Target="/ppt/notesMasters/notesMaster1.xml" Id="Rbe514f57630640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58bae95ccb4d11" /><Relationship Type="http://schemas.openxmlformats.org/officeDocument/2006/relationships/notesMaster" Target="/ppt/notesMasters/notesMaster1.xml" Id="R8d0fd7319f844b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bd19a4853b4901" /><Relationship Type="http://schemas.openxmlformats.org/officeDocument/2006/relationships/notesMaster" Target="/ppt/notesMasters/notesMaster1.xml" Id="R918c5930bdf840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19506e18e34df4" /><Relationship Type="http://schemas.openxmlformats.org/officeDocument/2006/relationships/notesMaster" Target="/ppt/notesMasters/notesMaster1.xml" Id="R10762c5bb54b4b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6962117691449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5291b37b3649a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20453d622546a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4316f2c235493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14275a66c7406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2e6b90f38a4e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98f6a596ef475d" /><Relationship Type="http://schemas.openxmlformats.org/officeDocument/2006/relationships/slideLayout" Target="/ppt/slideLayouts/slideLayout1.xml" Id="R936fb720fbe84d71" /><Relationship Type="http://schemas.openxmlformats.org/officeDocument/2006/relationships/slideLayout" Target="/ppt/slideLayouts/slideLayout2.xml" Id="R562130c8a29940fe" /><Relationship Type="http://schemas.openxmlformats.org/officeDocument/2006/relationships/slideLayout" Target="/ppt/slideLayouts/slideLayout3.xml" Id="R9dd5f9df0ed74ccb" /><Relationship Type="http://schemas.openxmlformats.org/officeDocument/2006/relationships/slideLayout" Target="/ppt/slideLayouts/slideLayout4.xml" Id="R4e354287ab644106" /><Relationship Type="http://schemas.openxmlformats.org/officeDocument/2006/relationships/slideLayout" Target="/ppt/slideLayouts/slideLayout5.xml" Id="R90cdb50a38464603" /><Relationship Type="http://schemas.openxmlformats.org/officeDocument/2006/relationships/slideLayout" Target="/ppt/slideLayouts/slideLayout6.xml" Id="R6a3db01496974c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6fb720fbe84d71"/>
    <p:sldLayoutId xmlns:r="http://schemas.openxmlformats.org/officeDocument/2006/relationships" id="2147483650" r:id="R562130c8a29940fe"/>
    <p:sldLayoutId xmlns:r="http://schemas.openxmlformats.org/officeDocument/2006/relationships" id="2147483651" r:id="R9dd5f9df0ed74ccb"/>
    <p:sldLayoutId xmlns:r="http://schemas.openxmlformats.org/officeDocument/2006/relationships" id="2147483652" r:id="R4e354287ab644106"/>
    <p:sldLayoutId xmlns:r="http://schemas.openxmlformats.org/officeDocument/2006/relationships" id="2147483653" r:id="R90cdb50a38464603"/>
    <p:sldLayoutId xmlns:r="http://schemas.openxmlformats.org/officeDocument/2006/relationships" id="2147483654" r:id="R6a3db01496974c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377f884f6446dd" /><Relationship Type="http://schemas.openxmlformats.org/officeDocument/2006/relationships/notesSlide" Target="/ppt/notesSlides/notesSlide1.xml" Id="R0eb0d8d0f18f40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921bdb7611457f" /><Relationship Type="http://schemas.openxmlformats.org/officeDocument/2006/relationships/notesSlide" Target="/ppt/notesSlides/notesSlide2.xml" Id="Rf20ce0edb95e4e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251539ea654f76" /><Relationship Type="http://schemas.openxmlformats.org/officeDocument/2006/relationships/notesSlide" Target="/ppt/notesSlides/notesSlide3.xml" Id="R6b5edf4a8b2240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e7d9115c944d8c" /><Relationship Type="http://schemas.openxmlformats.org/officeDocument/2006/relationships/notesSlide" Target="/ppt/notesSlides/notesSlide4.xml" Id="Rd1b2b2dc4dd140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c2e4fbcd314484" /><Relationship Type="http://schemas.openxmlformats.org/officeDocument/2006/relationships/notesSlide" Target="/ppt/notesSlides/notesSlide5.xml" Id="R91a34e02ceb44c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785bc126ee4baa" /><Relationship Type="http://schemas.openxmlformats.org/officeDocument/2006/relationships/chart" Target="/ppt/slides/charts/chart1.xml" Id="Rf974ddcb0eca42a3" /><Relationship Type="http://schemas.openxmlformats.org/officeDocument/2006/relationships/notesSlide" Target="/ppt/notesSlides/notesSlide6.xml" Id="Rbf212fb6b35349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8dbc7ce7f14116" /><Relationship Type="http://schemas.openxmlformats.org/officeDocument/2006/relationships/notesSlide" Target="/ppt/notesSlides/notesSlide7.xml" Id="R25c80be033514fd3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Emails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Within 24 hours</c:v>
              </c:pt>
              <c:pt idx="1">
                <c:v>After 24 hours</c:v>
              </c:pt>
            </c:strLit>
          </c:cat>
          <c:val>
            <c:numLit>
              <c:formatCode>General</c:formatCode>
              <c:ptCount val="2"/>
              <c:pt idx="0">
                <c:v>420</c:v>
              </c:pt>
              <c:pt idx="1">
                <c:v>180</c:v>
              </c:pt>
            </c:numLit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4365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500"/>
          <c:min val="0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D5BA29-C4CF-4C40-AE76-73BE4CAD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A99018-7663-4902-9A3B-4FF599223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0A6C1-E593-4DC5-8CA8-1012A6D3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2  /  MEASURE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B962E3-2E17-4423-ACCC-BDE1197E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1. Current process map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5A8BA1-7BA8-4D76-9C65-66D3F7147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Show the main steps as the process works today.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A14C5-4EE9-4A5F-A9AF-706D8B1B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7C4B2-883F-450C-B847-8B875C68C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EEB8CB-50B7-42C0-BE8A-8B40718A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F9470D-EA3E-4DA1-B824-D92C44D5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B4F2B8-4996-45CA-B83D-871065B5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FA5CE3-403E-4861-9279-27ACE00F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AD238B-467B-4B4D-B430-D83D63AE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[Replace these prompts with your process steps]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Start: [Enter starting point]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Steps: [Enter the main steps]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End: [Enter ending point]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5CEB07-8218-4B7B-B6EE-ABC9EC15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Map the current process before proposing changes.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2BE03D-CB19-4A56-8818-DC0A25F38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F00951-8892-4ADA-98E4-A7407249B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9CF199-3947-437E-9FCD-9040B546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5000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4365B"/>
                </a:solidFill>
              </a:defRPr>
            </a:defPPr>
            <a:lvl1pPr>
              <a:defRPr sz="1800" b="1">
                <a:solidFill>
                  <a:srgbClr val="14365B"/>
                </a:solidFill>
              </a:defRPr>
            </a:lvl1pPr>
            <a:lvl2pPr>
              <a:defRPr sz="1800" b="1">
                <a:solidFill>
                  <a:srgbClr val="14365B"/>
                </a:solidFill>
              </a:defRPr>
            </a:lvl2pPr>
            <a:lvl3pPr>
              <a:defRPr sz="1800" b="1">
                <a:solidFill>
                  <a:srgbClr val="14365B"/>
                </a:solidFill>
              </a:defRPr>
            </a:lvl3pPr>
            <a:lvl4pPr>
              <a:defRPr sz="1800" b="1">
                <a:solidFill>
                  <a:srgbClr val="14365B"/>
                </a:solidFill>
              </a:defRPr>
            </a:lvl4pPr>
            <a:lvl5pPr>
              <a:defRPr sz="1800" b="1">
                <a:solidFill>
                  <a:srgbClr val="14365B"/>
                </a:solidFill>
              </a:defRPr>
            </a:lvl5pPr>
            <a:lvl6pPr>
              <a:defRPr sz="1800" b="1">
                <a:solidFill>
                  <a:srgbClr val="14365B"/>
                </a:solidFill>
              </a:defRPr>
            </a:lvl6pPr>
            <a:lvl7pPr>
              <a:defRPr sz="1800" b="1">
                <a:solidFill>
                  <a:srgbClr val="14365B"/>
                </a:solidFill>
              </a:defRPr>
            </a:lvl7pPr>
            <a:lvl8pPr>
              <a:defRPr sz="1800" b="1">
                <a:solidFill>
                  <a:srgbClr val="14365B"/>
                </a:solidFill>
              </a:defRPr>
            </a:lvl8pPr>
            <a:lvl9pPr>
              <a:defRPr sz="18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4365B"/>
                </a:solidFill>
              </a:defRPr>
            </a:pPr>
            <a:r>
              <a:rPr sz="1800" b="1">
                <a:solidFill>
                  <a:srgbClr val="14365B"/>
                </a:solidFill>
              </a:rPr>
              <a:t>Customer support email process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45D147-46BF-49D1-A7BA-FD26B5D1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90900"/>
            <a:ext cx="376237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C283E5-1989-4733-9144-49F56415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43852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FFFFF"/>
                </a:solidFill>
              </a:defRPr>
            </a:defPPr>
            <a:lvl1pPr>
              <a:defRPr sz="1575" b="0">
                <a:solidFill>
                  <a:srgbClr val="FFFFFF"/>
                </a:solidFill>
              </a:defRPr>
            </a:lvl1pPr>
            <a:lvl2pPr>
              <a:defRPr sz="1575" b="0">
                <a:solidFill>
                  <a:srgbClr val="FFFFFF"/>
                </a:solidFill>
              </a:defRPr>
            </a:lvl2pPr>
            <a:lvl3pPr>
              <a:defRPr sz="1575" b="0">
                <a:solidFill>
                  <a:srgbClr val="FFFFFF"/>
                </a:solidFill>
              </a:defRPr>
            </a:lvl3pPr>
            <a:lvl4pPr>
              <a:defRPr sz="1575" b="0">
                <a:solidFill>
                  <a:srgbClr val="FFFFFF"/>
                </a:solidFill>
              </a:defRPr>
            </a:lvl4pPr>
            <a:lvl5pPr>
              <a:defRPr sz="1575" b="0">
                <a:solidFill>
                  <a:srgbClr val="FFFFFF"/>
                </a:solidFill>
              </a:defRPr>
            </a:lvl5pPr>
            <a:lvl6pPr>
              <a:defRPr sz="1575" b="0">
                <a:solidFill>
                  <a:srgbClr val="FFFFFF"/>
                </a:solidFill>
              </a:defRPr>
            </a:lvl6pPr>
            <a:lvl7pPr>
              <a:defRPr sz="1575" b="0">
                <a:solidFill>
                  <a:srgbClr val="FFFFFF"/>
                </a:solidFill>
              </a:defRPr>
            </a:lvl7pPr>
            <a:lvl8pPr>
              <a:defRPr sz="1575" b="0">
                <a:solidFill>
                  <a:srgbClr val="FFFFFF"/>
                </a:solidFill>
              </a:defRPr>
            </a:lvl8pPr>
            <a:lvl9pPr>
              <a:defRPr sz="1575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Email received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FA9854-E70B-408B-AB0D-8129ABF4C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771900"/>
            <a:ext cx="2857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4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119595-CE8E-476E-AB04-14268BDD2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14775"/>
            <a:ext cx="376237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F0406D-2ADA-4985-AB78-1FB8DF78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62400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FFFFF"/>
                </a:solidFill>
              </a:defRPr>
            </a:defPPr>
            <a:lvl1pPr>
              <a:defRPr sz="1575" b="0">
                <a:solidFill>
                  <a:srgbClr val="FFFFFF"/>
                </a:solidFill>
              </a:defRPr>
            </a:lvl1pPr>
            <a:lvl2pPr>
              <a:defRPr sz="1575" b="0">
                <a:solidFill>
                  <a:srgbClr val="FFFFFF"/>
                </a:solidFill>
              </a:defRPr>
            </a:lvl2pPr>
            <a:lvl3pPr>
              <a:defRPr sz="1575" b="0">
                <a:solidFill>
                  <a:srgbClr val="FFFFFF"/>
                </a:solidFill>
              </a:defRPr>
            </a:lvl3pPr>
            <a:lvl4pPr>
              <a:defRPr sz="1575" b="0">
                <a:solidFill>
                  <a:srgbClr val="FFFFFF"/>
                </a:solidFill>
              </a:defRPr>
            </a:lvl4pPr>
            <a:lvl5pPr>
              <a:defRPr sz="1575" b="0">
                <a:solidFill>
                  <a:srgbClr val="FFFFFF"/>
                </a:solidFill>
              </a:defRPr>
            </a:lvl5pPr>
            <a:lvl6pPr>
              <a:defRPr sz="1575" b="0">
                <a:solidFill>
                  <a:srgbClr val="FFFFFF"/>
                </a:solidFill>
              </a:defRPr>
            </a:lvl6pPr>
            <a:lvl7pPr>
              <a:defRPr sz="1575" b="0">
                <a:solidFill>
                  <a:srgbClr val="FFFFFF"/>
                </a:solidFill>
              </a:defRPr>
            </a:lvl7pPr>
            <a:lvl8pPr>
              <a:defRPr sz="1575" b="0">
                <a:solidFill>
                  <a:srgbClr val="FFFFFF"/>
                </a:solidFill>
              </a:defRPr>
            </a:lvl8pPr>
            <a:lvl9pPr>
              <a:defRPr sz="1575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Email assigned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500A06-BFBA-4E94-9408-8E636FAF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295775"/>
            <a:ext cx="2857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4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E37C4B-7D3A-4FEB-883E-23837268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38650"/>
            <a:ext cx="376237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EE1DB4-0B7F-4121-AB21-284B5A7D1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8627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FFFFF"/>
                </a:solidFill>
              </a:defRPr>
            </a:defPPr>
            <a:lvl1pPr>
              <a:defRPr sz="1575" b="0">
                <a:solidFill>
                  <a:srgbClr val="FFFFFF"/>
                </a:solidFill>
              </a:defRPr>
            </a:lvl1pPr>
            <a:lvl2pPr>
              <a:defRPr sz="1575" b="0">
                <a:solidFill>
                  <a:srgbClr val="FFFFFF"/>
                </a:solidFill>
              </a:defRPr>
            </a:lvl2pPr>
            <a:lvl3pPr>
              <a:defRPr sz="1575" b="0">
                <a:solidFill>
                  <a:srgbClr val="FFFFFF"/>
                </a:solidFill>
              </a:defRPr>
            </a:lvl3pPr>
            <a:lvl4pPr>
              <a:defRPr sz="1575" b="0">
                <a:solidFill>
                  <a:srgbClr val="FFFFFF"/>
                </a:solidFill>
              </a:defRPr>
            </a:lvl4pPr>
            <a:lvl5pPr>
              <a:defRPr sz="1575" b="0">
                <a:solidFill>
                  <a:srgbClr val="FFFFFF"/>
                </a:solidFill>
              </a:defRPr>
            </a:lvl5pPr>
            <a:lvl6pPr>
              <a:defRPr sz="1575" b="0">
                <a:solidFill>
                  <a:srgbClr val="FFFFFF"/>
                </a:solidFill>
              </a:defRPr>
            </a:lvl6pPr>
            <a:lvl7pPr>
              <a:defRPr sz="1575" b="0">
                <a:solidFill>
                  <a:srgbClr val="FFFFFF"/>
                </a:solidFill>
              </a:defRPr>
            </a:lvl7pPr>
            <a:lvl8pPr>
              <a:defRPr sz="1575" b="0">
                <a:solidFill>
                  <a:srgbClr val="FFFFFF"/>
                </a:solidFill>
              </a:defRPr>
            </a:lvl8pPr>
            <a:lvl9pPr>
              <a:defRPr sz="1575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Representative reviews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4EC539-3985-49FB-B4F0-51D4B106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819650"/>
            <a:ext cx="2857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4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0D9F43-8F1B-4CA7-9E02-ADB7D3A9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62525"/>
            <a:ext cx="376237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55FE1E-14BC-4549-B5A7-B9328433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010150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FFFFF"/>
                </a:solidFill>
              </a:defRPr>
            </a:defPPr>
            <a:lvl1pPr>
              <a:defRPr sz="1575" b="0">
                <a:solidFill>
                  <a:srgbClr val="FFFFFF"/>
                </a:solidFill>
              </a:defRPr>
            </a:lvl1pPr>
            <a:lvl2pPr>
              <a:defRPr sz="1575" b="0">
                <a:solidFill>
                  <a:srgbClr val="FFFFFF"/>
                </a:solidFill>
              </a:defRPr>
            </a:lvl2pPr>
            <a:lvl3pPr>
              <a:defRPr sz="1575" b="0">
                <a:solidFill>
                  <a:srgbClr val="FFFFFF"/>
                </a:solidFill>
              </a:defRPr>
            </a:lvl3pPr>
            <a:lvl4pPr>
              <a:defRPr sz="1575" b="0">
                <a:solidFill>
                  <a:srgbClr val="FFFFFF"/>
                </a:solidFill>
              </a:defRPr>
            </a:lvl4pPr>
            <a:lvl5pPr>
              <a:defRPr sz="1575" b="0">
                <a:solidFill>
                  <a:srgbClr val="FFFFFF"/>
                </a:solidFill>
              </a:defRPr>
            </a:lvl5pPr>
            <a:lvl6pPr>
              <a:defRPr sz="1575" b="0">
                <a:solidFill>
                  <a:srgbClr val="FFFFFF"/>
                </a:solidFill>
              </a:defRPr>
            </a:lvl6pPr>
            <a:lvl7pPr>
              <a:defRPr sz="1575" b="0">
                <a:solidFill>
                  <a:srgbClr val="FFFFFF"/>
                </a:solidFill>
              </a:defRPr>
            </a:lvl7pPr>
            <a:lvl8pPr>
              <a:defRPr sz="1575" b="0">
                <a:solidFill>
                  <a:srgbClr val="FFFFFF"/>
                </a:solidFill>
              </a:defRPr>
            </a:lvl8pPr>
            <a:lvl9pPr>
              <a:defRPr sz="1575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First response sent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148658-A17E-4F1E-81DD-A7FA6E1C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26EB00-EC2E-4DE3-8BED-0AF9938A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71ADE9-2C4F-4160-8A8E-3DEC154FF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2  /  MEASURE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0A70E5-8F5F-455B-B74D-6731E837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2. Your hand-drawn value stream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401A1-CB4F-4B42-ADC6-687C8E3C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4365B"/>
                </a:solidFill>
              </a:defRPr>
            </a:defPPr>
            <a:lvl1pPr>
              <a:defRPr sz="2025" b="1">
                <a:solidFill>
                  <a:srgbClr val="14365B"/>
                </a:solidFill>
              </a:defRPr>
            </a:lvl1pPr>
            <a:lvl2pPr>
              <a:defRPr sz="2025" b="1">
                <a:solidFill>
                  <a:srgbClr val="14365B"/>
                </a:solidFill>
              </a:defRPr>
            </a:lvl2pPr>
            <a:lvl3pPr>
              <a:defRPr sz="2025" b="1">
                <a:solidFill>
                  <a:srgbClr val="14365B"/>
                </a:solidFill>
              </a:defRPr>
            </a:lvl3pPr>
            <a:lvl4pPr>
              <a:defRPr sz="2025" b="1">
                <a:solidFill>
                  <a:srgbClr val="14365B"/>
                </a:solidFill>
              </a:defRPr>
            </a:lvl4pPr>
            <a:lvl5pPr>
              <a:defRPr sz="2025" b="1">
                <a:solidFill>
                  <a:srgbClr val="14365B"/>
                </a:solidFill>
              </a:defRPr>
            </a:lvl5pPr>
            <a:lvl6pPr>
              <a:defRPr sz="2025" b="1">
                <a:solidFill>
                  <a:srgbClr val="14365B"/>
                </a:solidFill>
              </a:defRPr>
            </a:lvl6pPr>
            <a:lvl7pPr>
              <a:defRPr sz="2025" b="1">
                <a:solidFill>
                  <a:srgbClr val="14365B"/>
                </a:solidFill>
              </a:defRPr>
            </a:lvl7pPr>
            <a:lvl8pPr>
              <a:defRPr sz="2025" b="1">
                <a:solidFill>
                  <a:srgbClr val="14365B"/>
                </a:solidFill>
              </a:defRPr>
            </a:lvl8pPr>
            <a:lvl9pPr>
              <a:defRPr sz="20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4365B"/>
                </a:solidFill>
              </a:defRPr>
            </a:pPr>
            <a:r>
              <a:rPr sz="2025" b="1">
                <a:solidFill>
                  <a:srgbClr val="14365B"/>
                </a:solidFill>
              </a:rPr>
              <a:t>Upload a Hand-Drawn Picture of Your Value Stream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30CC8-8895-4959-9243-401F6BE8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4FE26F-50A9-4AE5-9105-B441EEBE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CAB4F0-EAB4-4B13-BB10-2F413B35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C0570-4CD1-4F46-AC29-8982CCBD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F9B9FD-6405-4D2C-9D7A-608FEB9F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E0DA66-C7EA-47F9-B8FD-7E5D2244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3947F-6DBC-4161-B49B-B350C267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43225"/>
            <a:ext cx="5000625" cy="2600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Draw your process on paper. Include the main steps, arrows showing the flow, and waiting time between steps.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Add step times and information handoffs where known.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Take a clear picture of the full drawing.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2F9B3-388B-41F0-ACD1-97B0379C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324225"/>
            <a:ext cx="5048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475"/>
                </a:solidFill>
              </a:defRPr>
            </a:defPPr>
            <a:lvl1pPr>
              <a:defRPr sz="1950" b="0">
                <a:solidFill>
                  <a:srgbClr val="526475"/>
                </a:solidFill>
              </a:defRPr>
            </a:lvl1pPr>
            <a:lvl2pPr>
              <a:defRPr sz="1950" b="0">
                <a:solidFill>
                  <a:srgbClr val="526475"/>
                </a:solidFill>
              </a:defRPr>
            </a:lvl2pPr>
            <a:lvl3pPr>
              <a:defRPr sz="1950" b="0">
                <a:solidFill>
                  <a:srgbClr val="526475"/>
                </a:solidFill>
              </a:defRPr>
            </a:lvl3pPr>
            <a:lvl4pPr>
              <a:defRPr sz="1950" b="0">
                <a:solidFill>
                  <a:srgbClr val="526475"/>
                </a:solidFill>
              </a:defRPr>
            </a:lvl4pPr>
            <a:lvl5pPr>
              <a:defRPr sz="1950" b="0">
                <a:solidFill>
                  <a:srgbClr val="526475"/>
                </a:solidFill>
              </a:defRPr>
            </a:lvl5pPr>
            <a:lvl6pPr>
              <a:defRPr sz="1950" b="0">
                <a:solidFill>
                  <a:srgbClr val="526475"/>
                </a:solidFill>
              </a:defRPr>
            </a:lvl6pPr>
            <a:lvl7pPr>
              <a:defRPr sz="1950" b="0">
                <a:solidFill>
                  <a:srgbClr val="526475"/>
                </a:solidFill>
              </a:defRPr>
            </a:lvl7pPr>
            <a:lvl8pPr>
              <a:defRPr sz="1950" b="0">
                <a:solidFill>
                  <a:srgbClr val="526475"/>
                </a:solidFill>
              </a:defRPr>
            </a:lvl8pPr>
            <a:lvl9pPr>
              <a:defRPr sz="19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475"/>
                </a:solidFill>
              </a:defRPr>
            </a:pPr>
            <a:r>
              <a:rPr sz="1950" b="0">
                <a:solidFill>
                  <a:srgbClr val="526475"/>
                </a:solidFill>
              </a:rPr>
              <a:t>[Insert a photo of your hand-drawn value stream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526475"/>
                </a:solidFill>
              </a:defRPr>
            </a:pPr>
            <a:r>
              <a:rPr sz="1950" b="0">
                <a:solidFill>
                  <a:srgbClr val="526475"/>
                </a:solidFill>
              </a:rPr>
              <a:t>Show the start, end, main steps, and where work waits.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E34A6-E5C3-42A6-9116-01EDC5B0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26475"/>
                </a:solidFill>
              </a:defRPr>
            </a:defPPr>
            <a:lvl1pPr>
              <a:defRPr sz="1500" b="0">
                <a:solidFill>
                  <a:srgbClr val="526475"/>
                </a:solidFill>
              </a:defRPr>
            </a:lvl1pPr>
            <a:lvl2pPr>
              <a:defRPr sz="1500" b="0">
                <a:solidFill>
                  <a:srgbClr val="526475"/>
                </a:solidFill>
              </a:defRPr>
            </a:lvl2pPr>
            <a:lvl3pPr>
              <a:defRPr sz="1500" b="0">
                <a:solidFill>
                  <a:srgbClr val="526475"/>
                </a:solidFill>
              </a:defRPr>
            </a:lvl3pPr>
            <a:lvl4pPr>
              <a:defRPr sz="1500" b="0">
                <a:solidFill>
                  <a:srgbClr val="526475"/>
                </a:solidFill>
              </a:defRPr>
            </a:lvl4pPr>
            <a:lvl5pPr>
              <a:defRPr sz="1500" b="0">
                <a:solidFill>
                  <a:srgbClr val="526475"/>
                </a:solidFill>
              </a:defRPr>
            </a:lvl5pPr>
            <a:lvl6pPr>
              <a:defRPr sz="1500" b="0">
                <a:solidFill>
                  <a:srgbClr val="526475"/>
                </a:solidFill>
              </a:defRPr>
            </a:lvl6pPr>
            <a:lvl7pPr>
              <a:defRPr sz="1500" b="0">
                <a:solidFill>
                  <a:srgbClr val="526475"/>
                </a:solidFill>
              </a:defRPr>
            </a:lvl7pPr>
            <a:lvl8pPr>
              <a:defRPr sz="1500" b="0">
                <a:solidFill>
                  <a:srgbClr val="526475"/>
                </a:solidFill>
              </a:defRPr>
            </a:lvl8pPr>
            <a:lvl9pPr>
              <a:defRPr sz="15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26475"/>
                </a:solidFill>
              </a:defRPr>
            </a:pPr>
            <a:r>
              <a:rPr sz="1500" b="0">
                <a:solidFill>
                  <a:srgbClr val="526475"/>
                </a:solidFill>
              </a:rPr>
              <a:t>Use your own project. A clear, readable hand-drawn map is sufficient.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4B527B-FDE6-454D-BA9A-6FA380615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D6D263-880E-424D-BDB1-3D96193C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Week 2 project work</a:t>
            </a:r>
          </a:p>
        </p:txBody>
      </p:sp>
    </p:spTree>
    <p:extLst>
      <p:ext uri="{BB962C8B-B14F-4D97-AF65-F5344CB8AC3E}">
        <p14:creationId xmlns:p14="http://schemas.microsoft.com/office/powerpoint/2010/main" val="9215012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704A0-8992-4951-82E6-75F16FE55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23D4B-3293-4ACE-A9BA-9D0C6842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71E91-B744-405D-8EED-49954E98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2  /  MEASURE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E788A3-BA81-42AA-935D-5F058E49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3. What you will measure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B4CBEA-F31A-4D6F-A47E-2920AB2E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Choose one main metric that connects to your project goal.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1B3270-5C78-4FE3-9C85-AD2945A1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F19C0-C140-401A-B983-BE65ABC4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E9D3B7-FFFB-4782-864C-BDAF6A212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E62772-88F6-4D7C-9EEC-7A898433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44A146-60EB-4CC9-BDA3-21525DCA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8F83E3-9B48-4734-9F39-E5DBDF1A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55986E-DA34-455A-BAE1-6F6DA438D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Metric: [Enter your main metric]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Definition: [Explain exactly what counts]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Unit: [%, minutes, dollars, or other]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Calculation: [Enter your formula]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366B95-ECCD-41B8-AA14-1F1D1193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Example measurement window: Emails received in September, with at least 24 hours of follow-up.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4B16A-32E9-448E-831A-FE0BC13E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DFA26D-2415-456C-A6B8-FE2B42AB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E2C2B4-95F2-498E-B41D-B905B202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Metric: Percentage of emails with a late first response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Late means: More than 24 elapsed hours from receipt to first human response.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Calculation: Late emails ÷ total emails × 100</a:t>
            </a:r>
          </a:p>
        </p:txBody>
      </p:sp>
    </p:spTree>
    <p:extLst>
      <p:ext uri="{BB962C8B-B14F-4D97-AF65-F5344CB8AC3E}">
        <p14:creationId xmlns:p14="http://schemas.microsoft.com/office/powerpoint/2010/main" val="15915741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8BF0B7-A003-47A1-A5FC-6E6468BCC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3354F5-7560-4514-A73C-F13941D5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E0042B-E4F7-4DB3-816A-EE18766E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2  /  MEASURE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BB9F2-8E5A-4D70-B823-30464F78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4. Data collection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40B39-5D87-4CE8-8D34-6CA633F6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Decide what data you need, where it comes from, and who collects 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F03450-C28A-4818-8B2D-89DB582C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50549-B64C-4DCD-B1AB-070E72A8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D41D9-A6C4-4F37-91B2-D18B07D8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F7C774-7C05-47A4-B598-33AA6F28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BA703-D1CA-469B-BFBB-25565111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A9AC10-AEC3-466D-B50D-F4700AEF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D57E7A-DB55-4D8B-B7DD-A37373BC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Data needed: [Enter fields]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Source: [Enter system or record]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Sample or coverage: [Enter selection]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Collector and timing: [Enter details]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FC8DB3-F2EF-4FC9-BC35-E593C9FCA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Include all eligible records and record any exclusions.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BE2F72-C870-4DE0-B8E1-A7531AF0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8BD73D-3C08-4FBF-A1BD-682D46A0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71A1E-7492-4DCD-8B2F-EA016BDCC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Data needed: Email ID, receipt timestamp, first human response timestamp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Source: Support system export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Coverage: All 600 September emails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Collector: Data analyst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Timing: Export after the follow-up window</a:t>
            </a:r>
          </a:p>
        </p:txBody>
      </p:sp>
    </p:spTree>
    <p:extLst>
      <p:ext uri="{BB962C8B-B14F-4D97-AF65-F5344CB8AC3E}">
        <p14:creationId xmlns:p14="http://schemas.microsoft.com/office/powerpoint/2010/main" val="1152041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59DFE-DFA6-4BB6-8025-813E0DBF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AFFE6-074D-4D91-BBB0-363AF525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4E4B1C-B0AB-4377-9384-5B38BAAC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2  /  MEASURE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23D375-9D17-40E2-B67C-B7306DC1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5. Data accuracy check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E1A968-E61E-4759-8E1A-A2DA3FE7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Check that your records and measurement rules are reliable.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1C1549-59A4-46A2-A2AD-832EC68A1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8B0223-6BCB-4BD1-8AEC-66FFF6B3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40DB5-2AEA-4473-96A6-5A04F1D0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2EEE4D-8282-4719-B4FA-2A3839F5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B3C211-A83D-4D45-ADEE-177520E55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2781E3-A983-4F7F-8E22-F8FE6BFC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785120-A377-437E-9FBF-8816B302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Records checked: [Enter number]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Check method: [Explain comparison]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Issues found: [Enter findings]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Corrections or limitations: [Enter details]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22DFA8-84FC-4703-B7B8-D68387BF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Record what you actually checked. Keep evidence of corrections and unresolved issues.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7107E0-59D6-4541-B6BC-876794E2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F8FE51-EA32-4FE9-9C34-6E165B56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5E3CB3-8099-41AF-BA1D-1EC2D2D7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Compare 20 exported records with their original email timestamps.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Confirm the same time zone, remove duplicate IDs, and flag missing timestamps.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Apply the same 24-hour rule to every email.</a:t>
            </a:r>
          </a:p>
        </p:txBody>
      </p:sp>
    </p:spTree>
    <p:extLst>
      <p:ext uri="{BB962C8B-B14F-4D97-AF65-F5344CB8AC3E}">
        <p14:creationId xmlns:p14="http://schemas.microsoft.com/office/powerpoint/2010/main" val="3859751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D6C694-836F-4365-9F9C-0BA05F94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3771D-E6BC-4B03-82D6-C56AEAB5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10A823-ADFB-427F-AD5B-CC469371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2  /  MEASURE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10509-7DD2-4114-913B-9F706B16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6. Baseline performance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113237-77B8-4761-893B-3AE64B1D1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Calculate how the process performs before any changes.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A6CD22-A5C7-46A4-AB3D-5D1D45D2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0614A-5C95-41B8-A4CB-28D59C65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53322D-569A-4531-83C1-7B69C813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36147F-E3DA-4B68-A25F-0C7A45C8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499A63-BEA1-4C79-BD42-0D6F2C20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A289C3-A8FE-4D32-8506-E391047A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936AEC-6C38-46DF-A08F-832B0C33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Measurement period: [Enter period]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Total records: [Enter count]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Problem records: [Enter count]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Baseline result: [Enter value/unit]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9A93A8-5B94-4BF5-8237-5B3B4DC5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The chart shows fictional baseline data. It does not show improvement results.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34959-DE6E-4A81-99DF-95BB66B2B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DA5E6F-0317-4FC4-8E20-363E632A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3DC26A-1A42-402D-B9E4-D1291804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33700"/>
            <a:ext cx="5000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4365B"/>
                </a:solidFill>
              </a:defRPr>
            </a:defPPr>
            <a:lvl1pPr>
              <a:defRPr sz="1725" b="0">
                <a:solidFill>
                  <a:srgbClr val="14365B"/>
                </a:solidFill>
              </a:defRPr>
            </a:lvl1pPr>
            <a:lvl2pPr>
              <a:defRPr sz="1725" b="0">
                <a:solidFill>
                  <a:srgbClr val="14365B"/>
                </a:solidFill>
              </a:defRPr>
            </a:lvl2pPr>
            <a:lvl3pPr>
              <a:defRPr sz="1725" b="0">
                <a:solidFill>
                  <a:srgbClr val="14365B"/>
                </a:solidFill>
              </a:defRPr>
            </a:lvl3pPr>
            <a:lvl4pPr>
              <a:defRPr sz="1725" b="0">
                <a:solidFill>
                  <a:srgbClr val="14365B"/>
                </a:solidFill>
              </a:defRPr>
            </a:lvl4pPr>
            <a:lvl5pPr>
              <a:defRPr sz="1725" b="0">
                <a:solidFill>
                  <a:srgbClr val="14365B"/>
                </a:solidFill>
              </a:defRPr>
            </a:lvl5pPr>
            <a:lvl6pPr>
              <a:defRPr sz="1725" b="0">
                <a:solidFill>
                  <a:srgbClr val="14365B"/>
                </a:solidFill>
              </a:defRPr>
            </a:lvl6pPr>
            <a:lvl7pPr>
              <a:defRPr sz="1725" b="0">
                <a:solidFill>
                  <a:srgbClr val="14365B"/>
                </a:solidFill>
              </a:defRPr>
            </a:lvl7pPr>
            <a:lvl8pPr>
              <a:defRPr sz="1725" b="0">
                <a:solidFill>
                  <a:srgbClr val="14365B"/>
                </a:solidFill>
              </a:defRPr>
            </a:lvl8pPr>
            <a:lvl9pPr>
              <a:defRPr sz="172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September: 600 emails total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180 late emails ÷ 600 × 100 = 30% late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420 emails received a response within 24 hours.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03166E23-32E1-42A1-8B62-19EA2ACD14E1}"/>
              </a:ext>
            </a:extLst>
          </p:cNvPr>
          <p:cNvGraphicFramePr/>
          <p:nvPr/>
        </p:nvGraphicFramePr>
        <p:xfrm>
          <a:off xmlns:a="http://schemas.openxmlformats.org/drawingml/2006/main" x="714375" y="4067175"/>
          <a:ext xmlns:a="http://schemas.openxmlformats.org/drawingml/2006/main" cx="4762500" cy="1504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974ddcb0eca42a3"/>
          </a:graphicData>
        </a:graphic>
      </p:graphicFrame>
    </p:spTree>
    <p:extLst>
      <p:ext uri="{BB962C8B-B14F-4D97-AF65-F5344CB8AC3E}">
        <p14:creationId xmlns:p14="http://schemas.microsoft.com/office/powerpoint/2010/main" val="14097450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BD396-3FC7-45EF-979D-805B811E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1426D-83A2-422E-83B1-0DB6CA397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041390-D606-48F5-94CA-9DDC4077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2  /  MEASURE YOUR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DF63CA-B0AA-4FB1-B3EA-D91D0498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7. Week 2 measurement summary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ADF8E2-9F95-404D-AEA9-8B750DFE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Bring your measurements together before investigating causes.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CAD038-074F-4F90-9AA0-62CAE704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A1655-CD95-4FE3-8B4B-6C8C2351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20868C-EE88-4AC4-A71F-B0DA7690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04179-F51E-46D6-8911-AFC29A2C9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799C35-354C-46D8-99CD-7FEF8576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69207C-8C72-402B-801D-6303B49A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AB8B52-42CC-4D7B-B747-61A0BB74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Main metric: [Enter metric]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Baseline: [Enter result]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Goal: [Enter target and due date]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Gap: [Enter difference]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Evidence: [List your data and charts]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601182-D6F7-4C42-97D2-8E15942B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Submit your process map, data collection plan, accuracy check, and baseline results.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AC21FB-BCE5-41DD-8B93-68EB1A25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FF61D0-4CE6-464A-90F1-1DC91324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3D4E7-A393-40C1-8346-04069A64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Main metric: Late first responses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Baseline: 30% (180 of 600 emails)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Goal: 10% or less by the end of Week 5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Gap: 20 percentage points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Next: Investigate why responses are late.</a:t>
            </a:r>
          </a:p>
        </p:txBody>
      </p:sp>
    </p:spTree>
    <p:extLst>
      <p:ext uri="{BB962C8B-B14F-4D97-AF65-F5344CB8AC3E}">
        <p14:creationId xmlns:p14="http://schemas.microsoft.com/office/powerpoint/2010/main" val="17971835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2026-10-25T14:24:47.6710000Z</dcterms:created>
  <dcterms:modified xsi:type="dcterms:W3CDTF">2026-10-25T14:24:47.6710000Z</dcterms:modified>
</coreProperties>
</file>