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d8a4e97233a4c75" /><Relationship Type="http://schemas.openxmlformats.org/officeDocument/2006/relationships/extended-properties" Target="/docProps/app.xml" Id="R866a3aa108c14e83" /><Relationship Type="http://schemas.openxmlformats.org/officeDocument/2006/relationships/officeDocument" Target="/ppt/presentation.xml" Id="R31ad7023f6d9489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624efa14da24555"/>
  </p:sldMasterIdLst>
  <p:notesMasterIdLst>
    <p:notesMasterId xmlns:r="http://schemas.openxmlformats.org/officeDocument/2006/relationships" r:id="R7582a2ac86574ae3"/>
  </p:notesMasterIdLst>
  <p:sldIdLst>
    <p:sldId xmlns:r="http://schemas.openxmlformats.org/officeDocument/2006/relationships" id="256" r:id="R973a4712e28a4d1b"/>
    <p:sldId xmlns:r="http://schemas.openxmlformats.org/officeDocument/2006/relationships" id="257" r:id="R1e3d1c1e989648ed"/>
    <p:sldId xmlns:r="http://schemas.openxmlformats.org/officeDocument/2006/relationships" id="258" r:id="R29f86b290a0c4ba2"/>
    <p:sldId xmlns:r="http://schemas.openxmlformats.org/officeDocument/2006/relationships" id="259" r:id="R2ff2b1a45ed54136"/>
    <p:sldId xmlns:r="http://schemas.openxmlformats.org/officeDocument/2006/relationships" id="260" r:id="Rd896ce96250d4fd0"/>
    <p:sldId xmlns:r="http://schemas.openxmlformats.org/officeDocument/2006/relationships" id="261" r:id="R89ca0acabf064c26"/>
    <p:sldId xmlns:r="http://schemas.openxmlformats.org/officeDocument/2006/relationships" id="262" r:id="R287a90591a50438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746c3b0f3e2402b" /><Relationship Type="http://schemas.openxmlformats.org/officeDocument/2006/relationships/slideMaster" Target="/ppt/slideMasters/slideMaster1.xml" Id="R1624efa14da24555" /><Relationship Type="http://schemas.openxmlformats.org/officeDocument/2006/relationships/notesMaster" Target="/ppt/notesMasters/notesMaster1.xml" Id="R7582a2ac86574ae3" /><Relationship Type="http://schemas.openxmlformats.org/officeDocument/2006/relationships/presProps" Target="/ppt/presProps.xml" Id="Refc47fce155a4ab0" /><Relationship Type="http://schemas.openxmlformats.org/officeDocument/2006/relationships/tableStyles" Target="/ppt/tableStyles.xml" Id="R6dbff861f97045a1" /><Relationship Type="http://schemas.openxmlformats.org/officeDocument/2006/relationships/slide" Target="/ppt/slides/slide1.xml" Id="R973a4712e28a4d1b" /><Relationship Type="http://schemas.openxmlformats.org/officeDocument/2006/relationships/slide" Target="/ppt/slides/slide2.xml" Id="R1e3d1c1e989648ed" /><Relationship Type="http://schemas.openxmlformats.org/officeDocument/2006/relationships/slide" Target="/ppt/slides/slide3.xml" Id="R29f86b290a0c4ba2" /><Relationship Type="http://schemas.openxmlformats.org/officeDocument/2006/relationships/slide" Target="/ppt/slides/slide4.xml" Id="R2ff2b1a45ed54136" /><Relationship Type="http://schemas.openxmlformats.org/officeDocument/2006/relationships/slide" Target="/ppt/slides/slide5.xml" Id="Rd896ce96250d4fd0" /><Relationship Type="http://schemas.openxmlformats.org/officeDocument/2006/relationships/slide" Target="/ppt/slides/slide6.xml" Id="R89ca0acabf064c26" /><Relationship Type="http://schemas.openxmlformats.org/officeDocument/2006/relationships/slide" Target="/ppt/slides/slide7.xml" Id="R287a90591a5043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568cd2061804ab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3d44d6005864698" /><Relationship Type="http://schemas.openxmlformats.org/officeDocument/2006/relationships/notesMaster" Target="/ppt/notesMasters/notesMaster1.xml" Id="Red9a2d822a594c0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3df266b7b694675" /><Relationship Type="http://schemas.openxmlformats.org/officeDocument/2006/relationships/notesMaster" Target="/ppt/notesMasters/notesMaster1.xml" Id="R116ea0b3703c437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06caaf863b44cd3" /><Relationship Type="http://schemas.openxmlformats.org/officeDocument/2006/relationships/notesMaster" Target="/ppt/notesMasters/notesMaster1.xml" Id="R3f492d048c0d43f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268db66b785453f" /><Relationship Type="http://schemas.openxmlformats.org/officeDocument/2006/relationships/notesMaster" Target="/ppt/notesMasters/notesMaster1.xml" Id="R1e31ee38e97b40c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3cd57a0cc5a4bf0" /><Relationship Type="http://schemas.openxmlformats.org/officeDocument/2006/relationships/notesMaster" Target="/ppt/notesMasters/notesMaster1.xml" Id="Re0ca168efb87432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1fbff4ad1c34872" /><Relationship Type="http://schemas.openxmlformats.org/officeDocument/2006/relationships/notesMaster" Target="/ppt/notesMasters/notesMaster1.xml" Id="R476609ca6075402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94216b1bec54533" /><Relationship Type="http://schemas.openxmlformats.org/officeDocument/2006/relationships/notesMaster" Target="/ppt/notesMasters/notesMaster1.xml" Id="R496706a0b815484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e60e518a86414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c1fc281c27489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ab0959df8d435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11a8695020404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fcdd71c7db40c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74e0aed49b48f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A1E6DC-651E-49F5-ACE6-CB0325021B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1F238EC-F28D-40D7-ADBE-9EF43FB9D3D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4ED0A97-24CF-422B-B8D2-119A9EC64F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37342F-539F-4BFD-9A31-EAD8BEB293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79379DD-B0B2-4F91-8717-A6351A9DF3A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785275F-BC82-4530-B6B2-F4305098A4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CBA033D-A98D-47A6-9072-40A7E3BBB0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5C9CA6C-0EAF-4C46-A795-07A227E264F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7D68C86-6E60-4EF7-9560-3DD61B3B0B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E0E15EE-6AF4-485A-90E1-549F3640042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76a07513ea64071" /><Relationship Type="http://schemas.openxmlformats.org/officeDocument/2006/relationships/slideLayout" Target="/ppt/slideLayouts/slideLayout1.xml" Id="R982d4c35992c4931" /><Relationship Type="http://schemas.openxmlformats.org/officeDocument/2006/relationships/slideLayout" Target="/ppt/slideLayouts/slideLayout2.xml" Id="R8cbc3574eed449ff" /><Relationship Type="http://schemas.openxmlformats.org/officeDocument/2006/relationships/slideLayout" Target="/ppt/slideLayouts/slideLayout3.xml" Id="R65bcae9b6e724e93" /><Relationship Type="http://schemas.openxmlformats.org/officeDocument/2006/relationships/slideLayout" Target="/ppt/slideLayouts/slideLayout4.xml" Id="Rbd6defc821d84e15" /><Relationship Type="http://schemas.openxmlformats.org/officeDocument/2006/relationships/slideLayout" Target="/ppt/slideLayouts/slideLayout5.xml" Id="Rb8d9c72f6bc34bff" /><Relationship Type="http://schemas.openxmlformats.org/officeDocument/2006/relationships/slideLayout" Target="/ppt/slideLayouts/slideLayout6.xml" Id="R175404f0e9ee44a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82d4c35992c4931"/>
    <p:sldLayoutId xmlns:r="http://schemas.openxmlformats.org/officeDocument/2006/relationships" id="2147483650" r:id="R8cbc3574eed449ff"/>
    <p:sldLayoutId xmlns:r="http://schemas.openxmlformats.org/officeDocument/2006/relationships" id="2147483651" r:id="R65bcae9b6e724e93"/>
    <p:sldLayoutId xmlns:r="http://schemas.openxmlformats.org/officeDocument/2006/relationships" id="2147483652" r:id="Rbd6defc821d84e15"/>
    <p:sldLayoutId xmlns:r="http://schemas.openxmlformats.org/officeDocument/2006/relationships" id="2147483653" r:id="Rb8d9c72f6bc34bff"/>
    <p:sldLayoutId xmlns:r="http://schemas.openxmlformats.org/officeDocument/2006/relationships" id="2147483654" r:id="R175404f0e9ee44a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aa8a4f5f154efa" /><Relationship Type="http://schemas.openxmlformats.org/officeDocument/2006/relationships/notesSlide" Target="/ppt/notesSlides/notesSlide1.xml" Id="R84ea6ab03a9f457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eaa56559094597" /><Relationship Type="http://schemas.openxmlformats.org/officeDocument/2006/relationships/notesSlide" Target="/ppt/notesSlides/notesSlide2.xml" Id="R3c82d2339fe4410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8fe2c6f6a0496a" /><Relationship Type="http://schemas.openxmlformats.org/officeDocument/2006/relationships/notesSlide" Target="/ppt/notesSlides/notesSlide3.xml" Id="Rc3a74a88e7824a1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0fa867994c449f" /><Relationship Type="http://schemas.openxmlformats.org/officeDocument/2006/relationships/chart" Target="/ppt/slides/charts/chart1.xml" Id="R5aef3e26d2354bef" /><Relationship Type="http://schemas.openxmlformats.org/officeDocument/2006/relationships/notesSlide" Target="/ppt/notesSlides/notesSlide4.xml" Id="R474f3724b6624f4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dc22826e5a44a6" /><Relationship Type="http://schemas.openxmlformats.org/officeDocument/2006/relationships/notesSlide" Target="/ppt/notesSlides/notesSlide5.xml" Id="R01d226e125324b3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311d1907034055" /><Relationship Type="http://schemas.openxmlformats.org/officeDocument/2006/relationships/notesSlide" Target="/ppt/notesSlides/notesSlide6.xml" Id="R627a3c21034f4ca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fc357e4d1744ea" /><Relationship Type="http://schemas.openxmlformats.org/officeDocument/2006/relationships/notesSlide" Target="/ppt/notesSlides/notesSlide7.xml" Id="R4d2d57fc44c94081" /></Relationships>
</file>

<file path=ppt/slides/charts/chart1.xml><?xml version="1.0" encoding="utf-8"?>
<c:chartSpace xmlns:c="http://schemas.openxmlformats.org/drawingml/2006/chart">
  <c:lang val="en-US"/>
  <c:chart>
    <c:plotArea>
      <c:barChart>
        <c:barDir val="bar"/>
        <c:varyColors val="0"/>
        <c:ser>
          <c:idx val="0"/>
          <c:order val="0"/>
          <c:tx>
            <c:v>Emails after 24 hours</c:v>
          </c:tx>
          <c:spPr>
            <a:solidFill xmlns:a="http://schemas.openxmlformats.org/drawingml/2006/main">
              <a:srgbClr val="2373B5"/>
            </a:solidFill>
          </c:spPr>
          <c:invertIfNegative val="0"/>
          <c:cat>
            <c:strLit>
              <c:ptCount val="2"/>
              <c:pt idx="0">
                <c:v>Baseline</c:v>
              </c:pt>
              <c:pt idx="1">
                <c:v>Planned target</c:v>
              </c:pt>
            </c:strLit>
          </c:cat>
          <c:val>
            <c:numLit>
              <c:formatCode>0%</c:formatCode>
              <c:ptCount val="2"/>
              <c:pt idx="0">
                <c:v>0.3</c:v>
              </c:pt>
              <c:pt idx="1">
                <c:v>0.1</c:v>
              </c:pt>
            </c:numLit>
          </c:val>
        </c:ser>
        <c:dLbls>
          <c:numFmt formatCode="0%" sourceLinked="0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4365B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0.4"/>
          <c:min val="0"/>
        </c:scaling>
        <c:delete val="0"/>
        <c:axPos val="b"/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F19706-E703-4555-A372-E51BEB64B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C9C88C-5710-4283-B5BD-FD9305E99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06E919-95A1-4F3C-A659-331A53E63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857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1  /  PROJECT CHARTER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0ACEE9-79A8-40BB-9599-5B6555409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4365B"/>
                </a:solidFill>
              </a:defRPr>
            </a:defPPr>
            <a:lvl1pPr>
              <a:defRPr sz="3300" b="1">
                <a:solidFill>
                  <a:srgbClr val="14365B"/>
                </a:solidFill>
              </a:defRPr>
            </a:lvl1pPr>
            <a:lvl2pPr>
              <a:defRPr sz="3300" b="1">
                <a:solidFill>
                  <a:srgbClr val="14365B"/>
                </a:solidFill>
              </a:defRPr>
            </a:lvl2pPr>
            <a:lvl3pPr>
              <a:defRPr sz="3300" b="1">
                <a:solidFill>
                  <a:srgbClr val="14365B"/>
                </a:solidFill>
              </a:defRPr>
            </a:lvl3pPr>
            <a:lvl4pPr>
              <a:defRPr sz="3300" b="1">
                <a:solidFill>
                  <a:srgbClr val="14365B"/>
                </a:solidFill>
              </a:defRPr>
            </a:lvl4pPr>
            <a:lvl5pPr>
              <a:defRPr sz="3300" b="1">
                <a:solidFill>
                  <a:srgbClr val="14365B"/>
                </a:solidFill>
              </a:defRPr>
            </a:lvl5pPr>
            <a:lvl6pPr>
              <a:defRPr sz="3300" b="1">
                <a:solidFill>
                  <a:srgbClr val="14365B"/>
                </a:solidFill>
              </a:defRPr>
            </a:lvl6pPr>
            <a:lvl7pPr>
              <a:defRPr sz="3300" b="1">
                <a:solidFill>
                  <a:srgbClr val="14365B"/>
                </a:solidFill>
              </a:defRPr>
            </a:lvl7pPr>
            <a:lvl8pPr>
              <a:defRPr sz="3300" b="1">
                <a:solidFill>
                  <a:srgbClr val="14365B"/>
                </a:solidFill>
              </a:defRPr>
            </a:lvl8pPr>
            <a:lvl9pPr>
              <a:defRPr sz="330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365B"/>
                </a:solidFill>
              </a:defRPr>
            </a:pPr>
            <a:r>
              <a:rPr sz="3300" b="1">
                <a:solidFill>
                  <a:srgbClr val="14365B"/>
                </a:solidFill>
              </a:rPr>
              <a:t>1. Project title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98BAD2-3A9C-4ED4-A1E8-FDA8C334C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Name the process and the improvement you want to achieve.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4C66AE-D895-425D-9D0C-C186BCBAE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220066-6E41-4561-BDA0-08C8A1476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C36E5B-ECB3-45C7-998D-45D828708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77C350-7FC2-4FD5-BB7F-05327686C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D96AF5-B8D9-483F-904C-F023A4A25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A34492-9089-4B9D-B88F-E5818943E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46A7D8-E605-4475-8F03-6CCA0CC11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543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[Enter your project title]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Process: [Enter process]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Project leader: [Enter name]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Organization: [Enter organization]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824775-C2EC-4159-9C1C-FB682F3F5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Replace the bracketed prompts on the right with your project details.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1D5D13-18F0-4035-9FEF-4B0932CAC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661116-772A-418C-AC9A-76B7EAF20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All student response areas are editable.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46AA8B-A848-40A9-9C0E-2E49ED323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09900"/>
            <a:ext cx="5000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14365B"/>
                </a:solidFill>
              </a:defRPr>
            </a:defPPr>
            <a:lvl1pPr>
              <a:defRPr sz="2400" b="1">
                <a:solidFill>
                  <a:srgbClr val="14365B"/>
                </a:solidFill>
              </a:defRPr>
            </a:lvl1pPr>
            <a:lvl2pPr>
              <a:defRPr sz="2400" b="1">
                <a:solidFill>
                  <a:srgbClr val="14365B"/>
                </a:solidFill>
              </a:defRPr>
            </a:lvl2pPr>
            <a:lvl3pPr>
              <a:defRPr sz="2400" b="1">
                <a:solidFill>
                  <a:srgbClr val="14365B"/>
                </a:solidFill>
              </a:defRPr>
            </a:lvl3pPr>
            <a:lvl4pPr>
              <a:defRPr sz="2400" b="1">
                <a:solidFill>
                  <a:srgbClr val="14365B"/>
                </a:solidFill>
              </a:defRPr>
            </a:lvl4pPr>
            <a:lvl5pPr>
              <a:defRPr sz="2400" b="1">
                <a:solidFill>
                  <a:srgbClr val="14365B"/>
                </a:solidFill>
              </a:defRPr>
            </a:lvl5pPr>
            <a:lvl6pPr>
              <a:defRPr sz="2400" b="1">
                <a:solidFill>
                  <a:srgbClr val="14365B"/>
                </a:solidFill>
              </a:defRPr>
            </a:lvl6pPr>
            <a:lvl7pPr>
              <a:defRPr sz="2400" b="1">
                <a:solidFill>
                  <a:srgbClr val="14365B"/>
                </a:solidFill>
              </a:defRPr>
            </a:lvl7pPr>
            <a:lvl8pPr>
              <a:defRPr sz="2400" b="1">
                <a:solidFill>
                  <a:srgbClr val="14365B"/>
                </a:solidFill>
              </a:defRPr>
            </a:lvl8pPr>
            <a:lvl9pPr>
              <a:defRPr sz="240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4365B"/>
                </a:solidFill>
              </a:defRPr>
            </a:pPr>
            <a:r>
              <a:rPr sz="2400" b="1">
                <a:solidFill>
                  <a:srgbClr val="14365B"/>
                </a:solidFill>
              </a:rPr>
              <a:t>Reducing Customer Support Response Time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01622B-2994-4EAA-BF04-ADD7C0F1B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48175"/>
            <a:ext cx="5000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475"/>
                </a:solidFill>
              </a:defRPr>
            </a:defPPr>
            <a:lvl1pPr>
              <a:defRPr sz="1725" b="0">
                <a:solidFill>
                  <a:srgbClr val="526475"/>
                </a:solidFill>
              </a:defRPr>
            </a:lvl1pPr>
            <a:lvl2pPr>
              <a:defRPr sz="1725" b="0">
                <a:solidFill>
                  <a:srgbClr val="526475"/>
                </a:solidFill>
              </a:defRPr>
            </a:lvl2pPr>
            <a:lvl3pPr>
              <a:defRPr sz="1725" b="0">
                <a:solidFill>
                  <a:srgbClr val="526475"/>
                </a:solidFill>
              </a:defRPr>
            </a:lvl3pPr>
            <a:lvl4pPr>
              <a:defRPr sz="1725" b="0">
                <a:solidFill>
                  <a:srgbClr val="526475"/>
                </a:solidFill>
              </a:defRPr>
            </a:lvl4pPr>
            <a:lvl5pPr>
              <a:defRPr sz="1725" b="0">
                <a:solidFill>
                  <a:srgbClr val="526475"/>
                </a:solidFill>
              </a:defRPr>
            </a:lvl5pPr>
            <a:lvl6pPr>
              <a:defRPr sz="1725" b="0">
                <a:solidFill>
                  <a:srgbClr val="526475"/>
                </a:solidFill>
              </a:defRPr>
            </a:lvl6pPr>
            <a:lvl7pPr>
              <a:defRPr sz="1725" b="0">
                <a:solidFill>
                  <a:srgbClr val="526475"/>
                </a:solidFill>
              </a:defRPr>
            </a:lvl7pPr>
            <a:lvl8pPr>
              <a:defRPr sz="1725" b="0">
                <a:solidFill>
                  <a:srgbClr val="526475"/>
                </a:solidFill>
              </a:defRPr>
            </a:lvl8pPr>
            <a:lvl9pPr>
              <a:defRPr sz="17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475"/>
                </a:solidFill>
              </a:defRPr>
            </a:pPr>
            <a:r>
              <a:rPr sz="1725" b="0">
                <a:solidFill>
                  <a:srgbClr val="526475"/>
                </a:solidFill>
              </a:rPr>
              <a:t>Process: Customer support email queue</a:t>
            </a:r>
          </a:p>
          <a:p xmlns:a="http://schemas.openxmlformats.org/drawingml/2006/main">
            <a:pPr>
              <a:defRPr sz="1725" b="0">
                <a:solidFill>
                  <a:srgbClr val="526475"/>
                </a:solidFill>
              </a:defRPr>
            </a:pPr>
            <a:r>
              <a:rPr sz="1725" b="0">
                <a:solidFill>
                  <a:srgbClr val="526475"/>
                </a:solidFill>
              </a:rPr>
              <a:t>Project leader: Alex Morgan</a:t>
            </a:r>
          </a:p>
          <a:p xmlns:a="http://schemas.openxmlformats.org/drawingml/2006/main">
            <a:pPr>
              <a:defRPr sz="1725" b="0">
                <a:solidFill>
                  <a:srgbClr val="526475"/>
                </a:solidFill>
              </a:defRPr>
            </a:pPr>
            <a:r>
              <a:rPr sz="1725" b="0">
                <a:solidFill>
                  <a:srgbClr val="526475"/>
                </a:solidFill>
              </a:rPr>
              <a:t>Organization: Example Services</a:t>
            </a:r>
          </a:p>
        </p:txBody>
      </p:sp>
    </p:spTree>
    <p:extLst>
      <p:ext uri="{BB962C8B-B14F-4D97-AF65-F5344CB8AC3E}">
        <p14:creationId xmlns:p14="http://schemas.microsoft.com/office/powerpoint/2010/main" val="18448063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BFF92B-04C5-4A44-825C-D0572221A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9128E1-595F-4980-8652-AF35C69F5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29B642-75FB-47E3-AA38-F660A5EA1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857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1  /  PROJECT CHARTER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4CD7A0-B03A-423C-8DDC-C40F9177A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4365B"/>
                </a:solidFill>
              </a:defRPr>
            </a:defPPr>
            <a:lvl1pPr>
              <a:defRPr sz="3300" b="1">
                <a:solidFill>
                  <a:srgbClr val="14365B"/>
                </a:solidFill>
              </a:defRPr>
            </a:lvl1pPr>
            <a:lvl2pPr>
              <a:defRPr sz="3300" b="1">
                <a:solidFill>
                  <a:srgbClr val="14365B"/>
                </a:solidFill>
              </a:defRPr>
            </a:lvl2pPr>
            <a:lvl3pPr>
              <a:defRPr sz="3300" b="1">
                <a:solidFill>
                  <a:srgbClr val="14365B"/>
                </a:solidFill>
              </a:defRPr>
            </a:lvl3pPr>
            <a:lvl4pPr>
              <a:defRPr sz="3300" b="1">
                <a:solidFill>
                  <a:srgbClr val="14365B"/>
                </a:solidFill>
              </a:defRPr>
            </a:lvl4pPr>
            <a:lvl5pPr>
              <a:defRPr sz="3300" b="1">
                <a:solidFill>
                  <a:srgbClr val="14365B"/>
                </a:solidFill>
              </a:defRPr>
            </a:lvl5pPr>
            <a:lvl6pPr>
              <a:defRPr sz="3300" b="1">
                <a:solidFill>
                  <a:srgbClr val="14365B"/>
                </a:solidFill>
              </a:defRPr>
            </a:lvl6pPr>
            <a:lvl7pPr>
              <a:defRPr sz="3300" b="1">
                <a:solidFill>
                  <a:srgbClr val="14365B"/>
                </a:solidFill>
              </a:defRPr>
            </a:lvl7pPr>
            <a:lvl8pPr>
              <a:defRPr sz="3300" b="1">
                <a:solidFill>
                  <a:srgbClr val="14365B"/>
                </a:solidFill>
              </a:defRPr>
            </a:lvl8pPr>
            <a:lvl9pPr>
              <a:defRPr sz="330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365B"/>
                </a:solidFill>
              </a:defRPr>
            </a:pPr>
            <a:r>
              <a:rPr sz="3300" b="1">
                <a:solidFill>
                  <a:srgbClr val="14365B"/>
                </a:solidFill>
              </a:rPr>
              <a:t>2. Problem statement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21079A-75CD-406A-9808-301ADDD29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Describe what is happening, where, when, and how large the problem is.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186CF3-7B56-4B11-B13A-207861A18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1F62B3-42BB-444C-BB6C-CA37B3FFF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19987B-A9CF-40B3-8181-DE6AEC80E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B1D192-F770-45EE-B536-DEAFB70DD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03B79C-9CA4-40D0-BD1B-1E6A04F4E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8AC10E-1D8E-4080-A646-91CDCF79C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58D5A9-FA27-4168-86AE-274C1E117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543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During [period], [number or percentage] of [items] in [process/location] experienced [problem].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Current performance: [Enter baseline]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Expected performance: [Enter requirement]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924B67-ECBB-4210-9D52-3911BF31A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Use observed facts. Keep suspected causes and proposed solutions for later project work.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26DF75-0F35-451D-BC9A-2066B63B8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AE7177-4578-4593-9E0F-9B327EDEF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All student response areas are editable.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728F28-3625-49E1-A951-251DDFC25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09900"/>
            <a:ext cx="50006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4365B"/>
                </a:solidFill>
              </a:defRPr>
            </a:defPPr>
            <a:lvl1pPr>
              <a:defRPr sz="1950" b="0">
                <a:solidFill>
                  <a:srgbClr val="14365B"/>
                </a:solidFill>
              </a:defRPr>
            </a:lvl1pPr>
            <a:lvl2pPr>
              <a:defRPr sz="1950" b="0">
                <a:solidFill>
                  <a:srgbClr val="14365B"/>
                </a:solidFill>
              </a:defRPr>
            </a:lvl2pPr>
            <a:lvl3pPr>
              <a:defRPr sz="1950" b="0">
                <a:solidFill>
                  <a:srgbClr val="14365B"/>
                </a:solidFill>
              </a:defRPr>
            </a:lvl3pPr>
            <a:lvl4pPr>
              <a:defRPr sz="1950" b="0">
                <a:solidFill>
                  <a:srgbClr val="14365B"/>
                </a:solidFill>
              </a:defRPr>
            </a:lvl4pPr>
            <a:lvl5pPr>
              <a:defRPr sz="1950" b="0">
                <a:solidFill>
                  <a:srgbClr val="14365B"/>
                </a:solidFill>
              </a:defRPr>
            </a:lvl5pPr>
            <a:lvl6pPr>
              <a:defRPr sz="1950" b="0">
                <a:solidFill>
                  <a:srgbClr val="14365B"/>
                </a:solidFill>
              </a:defRPr>
            </a:lvl6pPr>
            <a:lvl7pPr>
              <a:defRPr sz="1950" b="0">
                <a:solidFill>
                  <a:srgbClr val="14365B"/>
                </a:solidFill>
              </a:defRPr>
            </a:lvl7pPr>
            <a:lvl8pPr>
              <a:defRPr sz="1950" b="0">
                <a:solidFill>
                  <a:srgbClr val="14365B"/>
                </a:solidFill>
              </a:defRPr>
            </a:lvl8pPr>
            <a:lvl9pPr>
              <a:defRPr sz="195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4365B"/>
                </a:solidFill>
              </a:defRPr>
            </a:pPr>
            <a:r>
              <a:rPr sz="1950" b="0">
                <a:solidFill>
                  <a:srgbClr val="14365B"/>
                </a:solidFill>
              </a:rPr>
              <a:t>During September, 180 of 600 customer support emails (30%) received their first response after 24 hours. The service target is no more than 10%. The cause has not yet been confirmed.</a:t>
            </a:r>
          </a:p>
        </p:txBody>
      </p:sp>
    </p:spTree>
    <p:extLst>
      <p:ext uri="{BB962C8B-B14F-4D97-AF65-F5344CB8AC3E}">
        <p14:creationId xmlns:p14="http://schemas.microsoft.com/office/powerpoint/2010/main" val="13183186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EFB40D-A5CE-4F5E-9684-596F6B698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85B865-767A-4A3B-ABB1-502112206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71A4E2-9416-40F6-BC05-B0BAC7AC5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857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1  /  PROJECT CHARTER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B4642A-080F-4DE0-A437-9D9CFE47D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4365B"/>
                </a:solidFill>
              </a:defRPr>
            </a:defPPr>
            <a:lvl1pPr>
              <a:defRPr sz="3300" b="1">
                <a:solidFill>
                  <a:srgbClr val="14365B"/>
                </a:solidFill>
              </a:defRPr>
            </a:lvl1pPr>
            <a:lvl2pPr>
              <a:defRPr sz="3300" b="1">
                <a:solidFill>
                  <a:srgbClr val="14365B"/>
                </a:solidFill>
              </a:defRPr>
            </a:lvl2pPr>
            <a:lvl3pPr>
              <a:defRPr sz="3300" b="1">
                <a:solidFill>
                  <a:srgbClr val="14365B"/>
                </a:solidFill>
              </a:defRPr>
            </a:lvl3pPr>
            <a:lvl4pPr>
              <a:defRPr sz="3300" b="1">
                <a:solidFill>
                  <a:srgbClr val="14365B"/>
                </a:solidFill>
              </a:defRPr>
            </a:lvl4pPr>
            <a:lvl5pPr>
              <a:defRPr sz="3300" b="1">
                <a:solidFill>
                  <a:srgbClr val="14365B"/>
                </a:solidFill>
              </a:defRPr>
            </a:lvl5pPr>
            <a:lvl6pPr>
              <a:defRPr sz="3300" b="1">
                <a:solidFill>
                  <a:srgbClr val="14365B"/>
                </a:solidFill>
              </a:defRPr>
            </a:lvl6pPr>
            <a:lvl7pPr>
              <a:defRPr sz="3300" b="1">
                <a:solidFill>
                  <a:srgbClr val="14365B"/>
                </a:solidFill>
              </a:defRPr>
            </a:lvl7pPr>
            <a:lvl8pPr>
              <a:defRPr sz="3300" b="1">
                <a:solidFill>
                  <a:srgbClr val="14365B"/>
                </a:solidFill>
              </a:defRPr>
            </a:lvl8pPr>
            <a:lvl9pPr>
              <a:defRPr sz="330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365B"/>
                </a:solidFill>
              </a:defRPr>
            </a:pPr>
            <a:r>
              <a:rPr sz="3300" b="1">
                <a:solidFill>
                  <a:srgbClr val="14365B"/>
                </a:solidFill>
              </a:rPr>
              <a:t>3. Business case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DAF02E-D77A-4C1B-BEE6-786B7E562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Explain why solving this problem matters to the organization.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90C8C5-BCA0-4BA6-8B82-D4FAB2DC5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76EC96-C716-45CB-95C4-D172AD167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FA99BC-9006-4C30-99F8-2060A0FA2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4DC4A0-1E9B-48DB-AD0E-9107291D1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557313-C595-4AEA-8A7D-A2BC0AE4F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B11933-17E7-445E-B108-FC3690C2E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C356D7-1F50-44CB-B4DA-E2F7C10DB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543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This problem affects [customers, employees, or business area].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The impact is [cost, time, quality, or service impact].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Improving this process supports [business priority].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DBAB63-1BA2-4EB1-936E-B0050B1B9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Add a cost estimate only when you can explain the calculation.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1F464A-6A16-4D20-BEA1-2AF6D7BDC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DA7FC7-BCA9-49E5-8F19-790A3D6AF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All student response areas are editable.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B0E8AC-D8DA-4D6B-BAD0-04D419251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09900"/>
            <a:ext cx="50006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4365B"/>
                </a:solidFill>
              </a:defRPr>
            </a:defPPr>
            <a:lvl1pPr>
              <a:defRPr sz="1950" b="0">
                <a:solidFill>
                  <a:srgbClr val="14365B"/>
                </a:solidFill>
              </a:defRPr>
            </a:lvl1pPr>
            <a:lvl2pPr>
              <a:defRPr sz="1950" b="0">
                <a:solidFill>
                  <a:srgbClr val="14365B"/>
                </a:solidFill>
              </a:defRPr>
            </a:lvl2pPr>
            <a:lvl3pPr>
              <a:defRPr sz="1950" b="0">
                <a:solidFill>
                  <a:srgbClr val="14365B"/>
                </a:solidFill>
              </a:defRPr>
            </a:lvl3pPr>
            <a:lvl4pPr>
              <a:defRPr sz="1950" b="0">
                <a:solidFill>
                  <a:srgbClr val="14365B"/>
                </a:solidFill>
              </a:defRPr>
            </a:lvl4pPr>
            <a:lvl5pPr>
              <a:defRPr sz="1950" b="0">
                <a:solidFill>
                  <a:srgbClr val="14365B"/>
                </a:solidFill>
              </a:defRPr>
            </a:lvl5pPr>
            <a:lvl6pPr>
              <a:defRPr sz="1950" b="0">
                <a:solidFill>
                  <a:srgbClr val="14365B"/>
                </a:solidFill>
              </a:defRPr>
            </a:lvl6pPr>
            <a:lvl7pPr>
              <a:defRPr sz="1950" b="0">
                <a:solidFill>
                  <a:srgbClr val="14365B"/>
                </a:solidFill>
              </a:defRPr>
            </a:lvl7pPr>
            <a:lvl8pPr>
              <a:defRPr sz="1950" b="0">
                <a:solidFill>
                  <a:srgbClr val="14365B"/>
                </a:solidFill>
              </a:defRPr>
            </a:lvl8pPr>
            <a:lvl9pPr>
              <a:defRPr sz="195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4365B"/>
                </a:solidFill>
              </a:defRPr>
            </a:pPr>
            <a:r>
              <a:rPr sz="1950" b="0">
                <a:solidFill>
                  <a:srgbClr val="14365B"/>
                </a:solidFill>
              </a:rPr>
              <a:t>Late responses affect approximately 180 customer emails per month. They can lead to repeat contacts and additional follow-up work. This project supports the organization’s customer service goals.</a:t>
            </a:r>
          </a:p>
        </p:txBody>
      </p:sp>
    </p:spTree>
    <p:extLst>
      <p:ext uri="{BB962C8B-B14F-4D97-AF65-F5344CB8AC3E}">
        <p14:creationId xmlns:p14="http://schemas.microsoft.com/office/powerpoint/2010/main" val="10245142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E3C185-8F64-457B-BAA0-C8F43D12C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07E0D0-DE1E-4BFE-8AED-889BF7C85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28CF6F-2B54-4D3D-AF53-F3AC17DB4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857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1  /  PROJECT CHARTER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18384B-27BB-4529-AC1A-2B979E078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4365B"/>
                </a:solidFill>
              </a:defRPr>
            </a:defPPr>
            <a:lvl1pPr>
              <a:defRPr sz="3300" b="1">
                <a:solidFill>
                  <a:srgbClr val="14365B"/>
                </a:solidFill>
              </a:defRPr>
            </a:lvl1pPr>
            <a:lvl2pPr>
              <a:defRPr sz="3300" b="1">
                <a:solidFill>
                  <a:srgbClr val="14365B"/>
                </a:solidFill>
              </a:defRPr>
            </a:lvl2pPr>
            <a:lvl3pPr>
              <a:defRPr sz="3300" b="1">
                <a:solidFill>
                  <a:srgbClr val="14365B"/>
                </a:solidFill>
              </a:defRPr>
            </a:lvl3pPr>
            <a:lvl4pPr>
              <a:defRPr sz="3300" b="1">
                <a:solidFill>
                  <a:srgbClr val="14365B"/>
                </a:solidFill>
              </a:defRPr>
            </a:lvl4pPr>
            <a:lvl5pPr>
              <a:defRPr sz="3300" b="1">
                <a:solidFill>
                  <a:srgbClr val="14365B"/>
                </a:solidFill>
              </a:defRPr>
            </a:lvl5pPr>
            <a:lvl6pPr>
              <a:defRPr sz="3300" b="1">
                <a:solidFill>
                  <a:srgbClr val="14365B"/>
                </a:solidFill>
              </a:defRPr>
            </a:lvl6pPr>
            <a:lvl7pPr>
              <a:defRPr sz="3300" b="1">
                <a:solidFill>
                  <a:srgbClr val="14365B"/>
                </a:solidFill>
              </a:defRPr>
            </a:lvl7pPr>
            <a:lvl8pPr>
              <a:defRPr sz="3300" b="1">
                <a:solidFill>
                  <a:srgbClr val="14365B"/>
                </a:solidFill>
              </a:defRPr>
            </a:lvl8pPr>
            <a:lvl9pPr>
              <a:defRPr sz="330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365B"/>
                </a:solidFill>
              </a:defRPr>
            </a:pPr>
            <a:r>
              <a:rPr sz="3300" b="1">
                <a:solidFill>
                  <a:srgbClr val="14365B"/>
                </a:solidFill>
              </a:rPr>
              <a:t>4. Goal statement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2D8B38-F9DD-4863-A813-AAF45AB3A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Include the metric, baseline, target, and completion date.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A45C04-1E95-44C2-8611-42C0680DC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488FE2-7BED-4582-9F6F-12DF82788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CFD5E6-420D-49E4-A3F8-1107EBFDD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E45722-5611-43C6-BB38-9DBC24BB4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D3E43D-6C85-4C9E-A02E-F5AC704FB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2F5E50-1664-4DE2-9353-4B550217F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04E4EF-415C-4BE8-B99A-1776AB33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543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Reduce/increase [metric] from [baseline] to [target] by [completion date].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Baseline: [Enter value and unit]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Target: [Enter value and unit]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Due date: [Enter date]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821908-27AF-4825-A90A-96726149D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The target is a planned outcome. The project has not achieved it yet.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7B6C77-AAE9-4A23-9255-E35256A0D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EA7DFD-8037-4F8C-A2B9-197A5D226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All student response areas are editable.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A4F0E4-502C-4CA6-9B67-9A6453007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33700"/>
            <a:ext cx="500062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Reduce the percentage of customer support emails receiving their first response after 24 hours from 30% to 10% or less by the end of Week 5.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C7D7EF74-8038-4363-A50B-958400F2F07A}"/>
              </a:ext>
            </a:extLst>
          </p:cNvPr>
          <p:cNvGraphicFramePr/>
          <p:nvPr/>
        </p:nvGraphicFramePr>
        <p:xfrm>
          <a:off xmlns:a="http://schemas.openxmlformats.org/drawingml/2006/main" x="714375" y="4191000"/>
          <a:ext xmlns:a="http://schemas.openxmlformats.org/drawingml/2006/main" cx="4762500" cy="1428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5aef3e26d2354bef"/>
          </a:graphicData>
        </a:graphic>
      </p:graphicFrame>
    </p:spTree>
    <p:extLst>
      <p:ext uri="{BB962C8B-B14F-4D97-AF65-F5344CB8AC3E}">
        <p14:creationId xmlns:p14="http://schemas.microsoft.com/office/powerpoint/2010/main" val="21332276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3B1626-128D-4CB0-83B3-FC2259348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F372F5-2D92-41B3-9554-676909C35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75F74F-F8F4-495F-BCF7-635C698B7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857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1  /  PROJECT CHARTER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51A0A4-BA2A-464A-8EDA-3316BB51B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4365B"/>
                </a:solidFill>
              </a:defRPr>
            </a:defPPr>
            <a:lvl1pPr>
              <a:defRPr sz="3300" b="1">
                <a:solidFill>
                  <a:srgbClr val="14365B"/>
                </a:solidFill>
              </a:defRPr>
            </a:lvl1pPr>
            <a:lvl2pPr>
              <a:defRPr sz="3300" b="1">
                <a:solidFill>
                  <a:srgbClr val="14365B"/>
                </a:solidFill>
              </a:defRPr>
            </a:lvl2pPr>
            <a:lvl3pPr>
              <a:defRPr sz="3300" b="1">
                <a:solidFill>
                  <a:srgbClr val="14365B"/>
                </a:solidFill>
              </a:defRPr>
            </a:lvl3pPr>
            <a:lvl4pPr>
              <a:defRPr sz="3300" b="1">
                <a:solidFill>
                  <a:srgbClr val="14365B"/>
                </a:solidFill>
              </a:defRPr>
            </a:lvl4pPr>
            <a:lvl5pPr>
              <a:defRPr sz="3300" b="1">
                <a:solidFill>
                  <a:srgbClr val="14365B"/>
                </a:solidFill>
              </a:defRPr>
            </a:lvl5pPr>
            <a:lvl6pPr>
              <a:defRPr sz="3300" b="1">
                <a:solidFill>
                  <a:srgbClr val="14365B"/>
                </a:solidFill>
              </a:defRPr>
            </a:lvl6pPr>
            <a:lvl7pPr>
              <a:defRPr sz="3300" b="1">
                <a:solidFill>
                  <a:srgbClr val="14365B"/>
                </a:solidFill>
              </a:defRPr>
            </a:lvl7pPr>
            <a:lvl8pPr>
              <a:defRPr sz="3300" b="1">
                <a:solidFill>
                  <a:srgbClr val="14365B"/>
                </a:solidFill>
              </a:defRPr>
            </a:lvl8pPr>
            <a:lvl9pPr>
              <a:defRPr sz="330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365B"/>
                </a:solidFill>
              </a:defRPr>
            </a:pPr>
            <a:r>
              <a:rPr sz="3300" b="1">
                <a:solidFill>
                  <a:srgbClr val="14365B"/>
                </a:solidFill>
              </a:rPr>
              <a:t>5. Project scope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218F20-282B-4D76-9863-36FCD6DC8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Set clear boundaries so the project stays manageable.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FC59C9-2451-4F38-894E-94C0FC0AA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AC5A09-496B-4694-9763-6691A9E9A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261137-E182-4600-BB32-EA21DB849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437FE7-7C72-447E-8194-59D4BAD06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3233B7-E052-428B-A2AB-A965B6238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1E46BF-0E44-4BA4-ACB3-A6E59B4AE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FC8A26-3888-479E-90D8-8EFAABB89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543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IN SCOPE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[Enter process, location, and start/end points]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OUT OF SCOPE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[Enter what this project will exclude]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DB4A10-895B-4222-9243-3E8A2665C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Start: Email received</a:t>
            </a:r>
          </a:p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End: First response sent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D2C104-069C-412E-ADF1-53E1D07E7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758026-9DEC-481C-BE0E-4EB74E2BB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All student response areas are editable.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444527-9E4C-4981-872A-3241C34DB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09900"/>
            <a:ext cx="50006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4365B"/>
                </a:solidFill>
              </a:defRPr>
            </a:defPPr>
            <a:lvl1pPr>
              <a:defRPr sz="1950" b="0">
                <a:solidFill>
                  <a:srgbClr val="14365B"/>
                </a:solidFill>
              </a:defRPr>
            </a:lvl1pPr>
            <a:lvl2pPr>
              <a:defRPr sz="1950" b="0">
                <a:solidFill>
                  <a:srgbClr val="14365B"/>
                </a:solidFill>
              </a:defRPr>
            </a:lvl2pPr>
            <a:lvl3pPr>
              <a:defRPr sz="1950" b="0">
                <a:solidFill>
                  <a:srgbClr val="14365B"/>
                </a:solidFill>
              </a:defRPr>
            </a:lvl3pPr>
            <a:lvl4pPr>
              <a:defRPr sz="1950" b="0">
                <a:solidFill>
                  <a:srgbClr val="14365B"/>
                </a:solidFill>
              </a:defRPr>
            </a:lvl4pPr>
            <a:lvl5pPr>
              <a:defRPr sz="1950" b="0">
                <a:solidFill>
                  <a:srgbClr val="14365B"/>
                </a:solidFill>
              </a:defRPr>
            </a:lvl5pPr>
            <a:lvl6pPr>
              <a:defRPr sz="1950" b="0">
                <a:solidFill>
                  <a:srgbClr val="14365B"/>
                </a:solidFill>
              </a:defRPr>
            </a:lvl6pPr>
            <a:lvl7pPr>
              <a:defRPr sz="1950" b="0">
                <a:solidFill>
                  <a:srgbClr val="14365B"/>
                </a:solidFill>
              </a:defRPr>
            </a:lvl7pPr>
            <a:lvl8pPr>
              <a:defRPr sz="1950" b="0">
                <a:solidFill>
                  <a:srgbClr val="14365B"/>
                </a:solidFill>
              </a:defRPr>
            </a:lvl8pPr>
            <a:lvl9pPr>
              <a:defRPr sz="195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4365B"/>
                </a:solidFill>
              </a:defRPr>
            </a:pPr>
            <a:r>
              <a:rPr sz="1950" b="0">
                <a:solidFill>
                  <a:srgbClr val="14365B"/>
                </a:solidFill>
              </a:rPr>
              <a:t>IN SCOPE</a:t>
            </a:r>
          </a:p>
          <a:p xmlns:a="http://schemas.openxmlformats.org/drawingml/2006/main">
            <a:pPr>
              <a:defRPr sz="1950" b="0">
                <a:solidFill>
                  <a:srgbClr val="14365B"/>
                </a:solidFill>
              </a:defRPr>
            </a:pPr>
            <a:r>
              <a:rPr sz="1950" b="0">
                <a:solidFill>
                  <a:srgbClr val="14365B"/>
                </a:solidFill>
              </a:rPr>
              <a:t>Customer support emails for the U.S. team, from receipt to first response.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14365B"/>
                </a:solidFill>
              </a:defRPr>
            </a:pPr>
            <a:r>
              <a:rPr sz="1950" b="0">
                <a:solidFill>
                  <a:srgbClr val="14365B"/>
                </a:solidFill>
              </a:rPr>
              <a:t>OUT OF SCOPE</a:t>
            </a:r>
          </a:p>
          <a:p xmlns:a="http://schemas.openxmlformats.org/drawingml/2006/main">
            <a:pPr>
              <a:defRPr sz="1950" b="0">
                <a:solidFill>
                  <a:srgbClr val="14365B"/>
                </a:solidFill>
              </a:defRPr>
            </a:pPr>
            <a:r>
              <a:rPr sz="1950" b="0">
                <a:solidFill>
                  <a:srgbClr val="14365B"/>
                </a:solidFill>
              </a:rPr>
              <a:t>Phone support, social media messages, and final case resolution.</a:t>
            </a:r>
          </a:p>
        </p:txBody>
      </p:sp>
    </p:spTree>
    <p:extLst>
      <p:ext uri="{BB962C8B-B14F-4D97-AF65-F5344CB8AC3E}">
        <p14:creationId xmlns:p14="http://schemas.microsoft.com/office/powerpoint/2010/main" val="165999136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837808-AB64-46FB-8182-964763309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B40DB8-DAAE-456F-BD63-FDF0BD38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BC70F5-6D44-4915-9473-2C60EBD26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857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1  /  PROJECT CHARTER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8BD482-90ED-401C-A8E4-DE9C37A94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4365B"/>
                </a:solidFill>
              </a:defRPr>
            </a:defPPr>
            <a:lvl1pPr>
              <a:defRPr sz="3300" b="1">
                <a:solidFill>
                  <a:srgbClr val="14365B"/>
                </a:solidFill>
              </a:defRPr>
            </a:lvl1pPr>
            <a:lvl2pPr>
              <a:defRPr sz="3300" b="1">
                <a:solidFill>
                  <a:srgbClr val="14365B"/>
                </a:solidFill>
              </a:defRPr>
            </a:lvl2pPr>
            <a:lvl3pPr>
              <a:defRPr sz="3300" b="1">
                <a:solidFill>
                  <a:srgbClr val="14365B"/>
                </a:solidFill>
              </a:defRPr>
            </a:lvl3pPr>
            <a:lvl4pPr>
              <a:defRPr sz="3300" b="1">
                <a:solidFill>
                  <a:srgbClr val="14365B"/>
                </a:solidFill>
              </a:defRPr>
            </a:lvl4pPr>
            <a:lvl5pPr>
              <a:defRPr sz="3300" b="1">
                <a:solidFill>
                  <a:srgbClr val="14365B"/>
                </a:solidFill>
              </a:defRPr>
            </a:lvl5pPr>
            <a:lvl6pPr>
              <a:defRPr sz="3300" b="1">
                <a:solidFill>
                  <a:srgbClr val="14365B"/>
                </a:solidFill>
              </a:defRPr>
            </a:lvl6pPr>
            <a:lvl7pPr>
              <a:defRPr sz="3300" b="1">
                <a:solidFill>
                  <a:srgbClr val="14365B"/>
                </a:solidFill>
              </a:defRPr>
            </a:lvl7pPr>
            <a:lvl8pPr>
              <a:defRPr sz="3300" b="1">
                <a:solidFill>
                  <a:srgbClr val="14365B"/>
                </a:solidFill>
              </a:defRPr>
            </a:lvl8pPr>
            <a:lvl9pPr>
              <a:defRPr sz="330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365B"/>
                </a:solidFill>
              </a:defRPr>
            </a:pPr>
            <a:r>
              <a:rPr sz="3300" b="1">
                <a:solidFill>
                  <a:srgbClr val="14365B"/>
                </a:solidFill>
              </a:rPr>
              <a:t>6. Project team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001B7C-EE2B-44F9-95F2-FD15810E8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Identify who leads, supports, and approves the project.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FCDD26-2D36-4FE1-83E6-1331523C7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505FBC-2B7D-4A6D-867B-53B28EA26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392B14-13D8-4BC3-9CA7-44A7224DE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A3E247-A368-4E19-8C6A-0BB6DE9C8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0B45D1-097E-4EBA-AD10-531298A21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7D8426-66F3-4800-BDBB-27A56B449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021909-A9D0-4DCF-B3D2-9BD0ACECD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543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Sponsor: [Enter name/title]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Project leader: [Enter name]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Process owner: [Enter name/title]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Team members: [Enter names/roles]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130B82-9028-4EC7-817D-4F6D0831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Confirm availability and responsibilities with each person.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EA713E-FD20-4ADA-B1F9-2B4FF94D7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C85C28-FE80-4FC1-A86B-A4B5D9E5C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All student response areas are editable.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C4A05C-4F4D-4EF5-ACFF-21301E885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09900"/>
            <a:ext cx="50006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4365B"/>
                </a:solidFill>
              </a:defRPr>
            </a:defPPr>
            <a:lvl1pPr>
              <a:defRPr sz="1950" b="0">
                <a:solidFill>
                  <a:srgbClr val="14365B"/>
                </a:solidFill>
              </a:defRPr>
            </a:lvl1pPr>
            <a:lvl2pPr>
              <a:defRPr sz="1950" b="0">
                <a:solidFill>
                  <a:srgbClr val="14365B"/>
                </a:solidFill>
              </a:defRPr>
            </a:lvl2pPr>
            <a:lvl3pPr>
              <a:defRPr sz="1950" b="0">
                <a:solidFill>
                  <a:srgbClr val="14365B"/>
                </a:solidFill>
              </a:defRPr>
            </a:lvl3pPr>
            <a:lvl4pPr>
              <a:defRPr sz="1950" b="0">
                <a:solidFill>
                  <a:srgbClr val="14365B"/>
                </a:solidFill>
              </a:defRPr>
            </a:lvl4pPr>
            <a:lvl5pPr>
              <a:defRPr sz="1950" b="0">
                <a:solidFill>
                  <a:srgbClr val="14365B"/>
                </a:solidFill>
              </a:defRPr>
            </a:lvl5pPr>
            <a:lvl6pPr>
              <a:defRPr sz="1950" b="0">
                <a:solidFill>
                  <a:srgbClr val="14365B"/>
                </a:solidFill>
              </a:defRPr>
            </a:lvl6pPr>
            <a:lvl7pPr>
              <a:defRPr sz="1950" b="0">
                <a:solidFill>
                  <a:srgbClr val="14365B"/>
                </a:solidFill>
              </a:defRPr>
            </a:lvl7pPr>
            <a:lvl8pPr>
              <a:defRPr sz="1950" b="0">
                <a:solidFill>
                  <a:srgbClr val="14365B"/>
                </a:solidFill>
              </a:defRPr>
            </a:lvl8pPr>
            <a:lvl9pPr>
              <a:defRPr sz="195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4365B"/>
                </a:solidFill>
              </a:defRPr>
            </a:pPr>
            <a:r>
              <a:rPr sz="1950" b="0">
                <a:solidFill>
                  <a:srgbClr val="14365B"/>
                </a:solidFill>
              </a:rPr>
              <a:t>Sponsor: Customer Service Director</a:t>
            </a:r>
          </a:p>
          <a:p xmlns:a="http://schemas.openxmlformats.org/drawingml/2006/main">
            <a:pPr>
              <a:defRPr sz="1950" b="0">
                <a:solidFill>
                  <a:srgbClr val="14365B"/>
                </a:solidFill>
              </a:defRPr>
            </a:pPr>
            <a:r>
              <a:rPr sz="1950" b="0">
                <a:solidFill>
                  <a:srgbClr val="14365B"/>
                </a:solidFill>
              </a:rPr>
              <a:t>Project leader: Alex Morgan</a:t>
            </a:r>
          </a:p>
          <a:p xmlns:a="http://schemas.openxmlformats.org/drawingml/2006/main">
            <a:pPr>
              <a:defRPr sz="1950" b="0">
                <a:solidFill>
                  <a:srgbClr val="14365B"/>
                </a:solidFill>
              </a:defRPr>
            </a:pPr>
            <a:r>
              <a:rPr sz="1950" b="0">
                <a:solidFill>
                  <a:srgbClr val="14365B"/>
                </a:solidFill>
              </a:rPr>
              <a:t>Process owner: Support Supervisor</a:t>
            </a:r>
          </a:p>
          <a:p xmlns:a="http://schemas.openxmlformats.org/drawingml/2006/main">
            <a:pPr>
              <a:defRPr sz="1950" b="0">
                <a:solidFill>
                  <a:srgbClr val="14365B"/>
                </a:solidFill>
              </a:defRPr>
            </a:pPr>
            <a:r>
              <a:rPr sz="1950" b="0">
                <a:solidFill>
                  <a:srgbClr val="14365B"/>
                </a:solidFill>
              </a:rPr>
              <a:t>Team members: Two support representatives and one data analyst</a:t>
            </a:r>
          </a:p>
        </p:txBody>
      </p:sp>
    </p:spTree>
    <p:extLst>
      <p:ext uri="{BB962C8B-B14F-4D97-AF65-F5344CB8AC3E}">
        <p14:creationId xmlns:p14="http://schemas.microsoft.com/office/powerpoint/2010/main" val="17535157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0BF85C-302C-4210-B89E-1CC803311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A88CEE-8E9A-417A-B993-B1F0CBB68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92EF49-6C11-4501-AA70-4F0BA4CA4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857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1  /  PROJECT CHARTER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ABAECF-DBBE-4840-A2CE-C3978BE7B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4365B"/>
                </a:solidFill>
              </a:defRPr>
            </a:defPPr>
            <a:lvl1pPr>
              <a:defRPr sz="3300" b="1">
                <a:solidFill>
                  <a:srgbClr val="14365B"/>
                </a:solidFill>
              </a:defRPr>
            </a:lvl1pPr>
            <a:lvl2pPr>
              <a:defRPr sz="3300" b="1">
                <a:solidFill>
                  <a:srgbClr val="14365B"/>
                </a:solidFill>
              </a:defRPr>
            </a:lvl2pPr>
            <a:lvl3pPr>
              <a:defRPr sz="3300" b="1">
                <a:solidFill>
                  <a:srgbClr val="14365B"/>
                </a:solidFill>
              </a:defRPr>
            </a:lvl3pPr>
            <a:lvl4pPr>
              <a:defRPr sz="3300" b="1">
                <a:solidFill>
                  <a:srgbClr val="14365B"/>
                </a:solidFill>
              </a:defRPr>
            </a:lvl4pPr>
            <a:lvl5pPr>
              <a:defRPr sz="3300" b="1">
                <a:solidFill>
                  <a:srgbClr val="14365B"/>
                </a:solidFill>
              </a:defRPr>
            </a:lvl5pPr>
            <a:lvl6pPr>
              <a:defRPr sz="3300" b="1">
                <a:solidFill>
                  <a:srgbClr val="14365B"/>
                </a:solidFill>
              </a:defRPr>
            </a:lvl6pPr>
            <a:lvl7pPr>
              <a:defRPr sz="3300" b="1">
                <a:solidFill>
                  <a:srgbClr val="14365B"/>
                </a:solidFill>
              </a:defRPr>
            </a:lvl7pPr>
            <a:lvl8pPr>
              <a:defRPr sz="3300" b="1">
                <a:solidFill>
                  <a:srgbClr val="14365B"/>
                </a:solidFill>
              </a:defRPr>
            </a:lvl8pPr>
            <a:lvl9pPr>
              <a:defRPr sz="330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365B"/>
                </a:solidFill>
              </a:defRPr>
            </a:pPr>
            <a:r>
              <a:rPr sz="3300" b="1">
                <a:solidFill>
                  <a:srgbClr val="14365B"/>
                </a:solidFill>
              </a:rPr>
              <a:t>7. Project timeline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2BD622-67CC-40A6-B9FE-B82D799E0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Set a target completion date for each DMAIC phase.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1F74A2-F6E2-4762-A1A8-D5821EDD9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21EE79-F726-452B-87AC-BE7C33089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5B1E69-454A-46F3-A4BD-B8FB8903F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E51499-5401-4656-B2E2-E137170CE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3060D6-F1FE-4065-AB91-4B089D639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131F56-9905-4A09-906D-1CDAD4A72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1EF2A2-5082-4FAB-9493-3C3956C3E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543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475"/>
                </a:solidFill>
              </a:defRPr>
            </a:defPPr>
            <a:lvl1pPr>
              <a:defRPr sz="1875" b="0">
                <a:solidFill>
                  <a:srgbClr val="526475"/>
                </a:solidFill>
              </a:defRPr>
            </a:lvl1pPr>
            <a:lvl2pPr>
              <a:defRPr sz="1875" b="0">
                <a:solidFill>
                  <a:srgbClr val="526475"/>
                </a:solidFill>
              </a:defRPr>
            </a:lvl2pPr>
            <a:lvl3pPr>
              <a:defRPr sz="1875" b="0">
                <a:solidFill>
                  <a:srgbClr val="526475"/>
                </a:solidFill>
              </a:defRPr>
            </a:lvl3pPr>
            <a:lvl4pPr>
              <a:defRPr sz="1875" b="0">
                <a:solidFill>
                  <a:srgbClr val="526475"/>
                </a:solidFill>
              </a:defRPr>
            </a:lvl4pPr>
            <a:lvl5pPr>
              <a:defRPr sz="1875" b="0">
                <a:solidFill>
                  <a:srgbClr val="526475"/>
                </a:solidFill>
              </a:defRPr>
            </a:lvl5pPr>
            <a:lvl6pPr>
              <a:defRPr sz="1875" b="0">
                <a:solidFill>
                  <a:srgbClr val="526475"/>
                </a:solidFill>
              </a:defRPr>
            </a:lvl6pPr>
            <a:lvl7pPr>
              <a:defRPr sz="1875" b="0">
                <a:solidFill>
                  <a:srgbClr val="526475"/>
                </a:solidFill>
              </a:defRPr>
            </a:lvl7pPr>
            <a:lvl8pPr>
              <a:defRPr sz="1875" b="0">
                <a:solidFill>
                  <a:srgbClr val="526475"/>
                </a:solidFill>
              </a:defRPr>
            </a:lvl8pPr>
            <a:lvl9pPr>
              <a:defRPr sz="18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Define completed by: [Date]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Measure completed by: [Date]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Analyze completed by: [Date]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Improve completed by: [Date]</a:t>
            </a:r>
          </a:p>
          <a:p xmlns:a="http://schemas.openxmlformats.org/drawingml/2006/main">
            <a:pPr>
              <a:defRPr sz="1875" b="0">
                <a:solidFill>
                  <a:srgbClr val="526475"/>
                </a:solidFill>
              </a:defRPr>
            </a:pPr>
            <a:r>
              <a:rPr sz="1875" b="0">
                <a:solidFill>
                  <a:srgbClr val="526475"/>
                </a:solidFill>
              </a:rPr>
              <a:t>Control completed by: [Date]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A8D03F-DD96-4F05-A0C3-3EC16885C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Submit your completed charter after filling in all seven sections.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B2AA04-95F1-4E08-B9C4-1C9B6A2DD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F03D9F-0F2E-4BD1-B739-8A2993B8E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All student response areas are editable.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FBD8FD-4278-4E03-B31E-C0B3F95F4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05125"/>
            <a:ext cx="5000625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Week 1: Define, project charter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Week 2: Measure, baseline data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Week 3: Analyze, root cause evidence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Week 4: Improve, pilot test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Week 5: Control, monitoring and handoff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4DF639-37AB-40F4-9FC2-1FDC1B79C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90487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B451D3-3AA6-486F-BC7E-D4373B10D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0673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FFFFFF"/>
                </a:solidFill>
              </a:defRPr>
            </a:defPPr>
            <a:lvl1pPr>
              <a:defRPr sz="1275" b="1">
                <a:solidFill>
                  <a:srgbClr val="FFFFFF"/>
                </a:solidFill>
              </a:defRPr>
            </a:lvl1pPr>
            <a:lvl2pPr>
              <a:defRPr sz="1275" b="1">
                <a:solidFill>
                  <a:srgbClr val="FFFFFF"/>
                </a:solidFill>
              </a:defRPr>
            </a:lvl2pPr>
            <a:lvl3pPr>
              <a:defRPr sz="1275" b="1">
                <a:solidFill>
                  <a:srgbClr val="FFFFFF"/>
                </a:solidFill>
              </a:defRPr>
            </a:lvl3pPr>
            <a:lvl4pPr>
              <a:defRPr sz="1275" b="1">
                <a:solidFill>
                  <a:srgbClr val="FFFFFF"/>
                </a:solidFill>
              </a:defRPr>
            </a:lvl4pPr>
            <a:lvl5pPr>
              <a:defRPr sz="1275" b="1">
                <a:solidFill>
                  <a:srgbClr val="FFFFFF"/>
                </a:solidFill>
              </a:defRPr>
            </a:lvl5pPr>
            <a:lvl6pPr>
              <a:defRPr sz="1275" b="1">
                <a:solidFill>
                  <a:srgbClr val="FFFFFF"/>
                </a:solidFill>
              </a:defRPr>
            </a:lvl6pPr>
            <a:lvl7pPr>
              <a:defRPr sz="1275" b="1">
                <a:solidFill>
                  <a:srgbClr val="FFFFFF"/>
                </a:solidFill>
              </a:defRPr>
            </a:lvl7pPr>
            <a:lvl8pPr>
              <a:defRPr sz="1275" b="1">
                <a:solidFill>
                  <a:srgbClr val="FFFFFF"/>
                </a:solidFill>
              </a:defRPr>
            </a:lvl8pPr>
            <a:lvl9pPr>
              <a:defRPr sz="12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Define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0B0D35-6EED-4D43-96F7-11F9EF18F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4387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526475"/>
                </a:solidFill>
              </a:defRPr>
            </a:defPPr>
            <a:lvl1pPr>
              <a:defRPr sz="1275" b="0">
                <a:solidFill>
                  <a:srgbClr val="526475"/>
                </a:solidFill>
              </a:defRPr>
            </a:lvl1pPr>
            <a:lvl2pPr>
              <a:defRPr sz="1275" b="0">
                <a:solidFill>
                  <a:srgbClr val="526475"/>
                </a:solidFill>
              </a:defRPr>
            </a:lvl2pPr>
            <a:lvl3pPr>
              <a:defRPr sz="1275" b="0">
                <a:solidFill>
                  <a:srgbClr val="526475"/>
                </a:solidFill>
              </a:defRPr>
            </a:lvl3pPr>
            <a:lvl4pPr>
              <a:defRPr sz="1275" b="0">
                <a:solidFill>
                  <a:srgbClr val="526475"/>
                </a:solidFill>
              </a:defRPr>
            </a:lvl4pPr>
            <a:lvl5pPr>
              <a:defRPr sz="1275" b="0">
                <a:solidFill>
                  <a:srgbClr val="526475"/>
                </a:solidFill>
              </a:defRPr>
            </a:lvl5pPr>
            <a:lvl6pPr>
              <a:defRPr sz="1275" b="0">
                <a:solidFill>
                  <a:srgbClr val="526475"/>
                </a:solidFill>
              </a:defRPr>
            </a:lvl6pPr>
            <a:lvl7pPr>
              <a:defRPr sz="1275" b="0">
                <a:solidFill>
                  <a:srgbClr val="526475"/>
                </a:solidFill>
              </a:defRPr>
            </a:lvl7pPr>
            <a:lvl8pPr>
              <a:defRPr sz="1275" b="0">
                <a:solidFill>
                  <a:srgbClr val="526475"/>
                </a:solidFill>
              </a:defRPr>
            </a:lvl8pPr>
            <a:lvl9pPr>
              <a:defRPr sz="12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26475"/>
                </a:solidFill>
              </a:defRPr>
            </a:pPr>
            <a:r>
              <a:rPr sz="1275" b="0">
                <a:solidFill>
                  <a:srgbClr val="526475"/>
                </a:solidFill>
              </a:rPr>
              <a:t>W1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567980-2096-4066-9B04-E4AFE3951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4953000"/>
            <a:ext cx="90487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9E7EE4-B58A-4FB6-B607-A82601A6E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0673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FFFFFF"/>
                </a:solidFill>
              </a:defRPr>
            </a:defPPr>
            <a:lvl1pPr>
              <a:defRPr sz="1275" b="1">
                <a:solidFill>
                  <a:srgbClr val="FFFFFF"/>
                </a:solidFill>
              </a:defRPr>
            </a:lvl1pPr>
            <a:lvl2pPr>
              <a:defRPr sz="1275" b="1">
                <a:solidFill>
                  <a:srgbClr val="FFFFFF"/>
                </a:solidFill>
              </a:defRPr>
            </a:lvl2pPr>
            <a:lvl3pPr>
              <a:defRPr sz="1275" b="1">
                <a:solidFill>
                  <a:srgbClr val="FFFFFF"/>
                </a:solidFill>
              </a:defRPr>
            </a:lvl3pPr>
            <a:lvl4pPr>
              <a:defRPr sz="1275" b="1">
                <a:solidFill>
                  <a:srgbClr val="FFFFFF"/>
                </a:solidFill>
              </a:defRPr>
            </a:lvl4pPr>
            <a:lvl5pPr>
              <a:defRPr sz="1275" b="1">
                <a:solidFill>
                  <a:srgbClr val="FFFFFF"/>
                </a:solidFill>
              </a:defRPr>
            </a:lvl5pPr>
            <a:lvl6pPr>
              <a:defRPr sz="1275" b="1">
                <a:solidFill>
                  <a:srgbClr val="FFFFFF"/>
                </a:solidFill>
              </a:defRPr>
            </a:lvl6pPr>
            <a:lvl7pPr>
              <a:defRPr sz="1275" b="1">
                <a:solidFill>
                  <a:srgbClr val="FFFFFF"/>
                </a:solidFill>
              </a:defRPr>
            </a:lvl7pPr>
            <a:lvl8pPr>
              <a:defRPr sz="1275" b="1">
                <a:solidFill>
                  <a:srgbClr val="FFFFFF"/>
                </a:solidFill>
              </a:defRPr>
            </a:lvl8pPr>
            <a:lvl9pPr>
              <a:defRPr sz="12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Measure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99750F-9742-4E79-A16C-7C59B7228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0225" y="54387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526475"/>
                </a:solidFill>
              </a:defRPr>
            </a:defPPr>
            <a:lvl1pPr>
              <a:defRPr sz="1275" b="0">
                <a:solidFill>
                  <a:srgbClr val="526475"/>
                </a:solidFill>
              </a:defRPr>
            </a:lvl1pPr>
            <a:lvl2pPr>
              <a:defRPr sz="1275" b="0">
                <a:solidFill>
                  <a:srgbClr val="526475"/>
                </a:solidFill>
              </a:defRPr>
            </a:lvl2pPr>
            <a:lvl3pPr>
              <a:defRPr sz="1275" b="0">
                <a:solidFill>
                  <a:srgbClr val="526475"/>
                </a:solidFill>
              </a:defRPr>
            </a:lvl3pPr>
            <a:lvl4pPr>
              <a:defRPr sz="1275" b="0">
                <a:solidFill>
                  <a:srgbClr val="526475"/>
                </a:solidFill>
              </a:defRPr>
            </a:lvl4pPr>
            <a:lvl5pPr>
              <a:defRPr sz="1275" b="0">
                <a:solidFill>
                  <a:srgbClr val="526475"/>
                </a:solidFill>
              </a:defRPr>
            </a:lvl5pPr>
            <a:lvl6pPr>
              <a:defRPr sz="1275" b="0">
                <a:solidFill>
                  <a:srgbClr val="526475"/>
                </a:solidFill>
              </a:defRPr>
            </a:lvl6pPr>
            <a:lvl7pPr>
              <a:defRPr sz="1275" b="0">
                <a:solidFill>
                  <a:srgbClr val="526475"/>
                </a:solidFill>
              </a:defRPr>
            </a:lvl7pPr>
            <a:lvl8pPr>
              <a:defRPr sz="1275" b="0">
                <a:solidFill>
                  <a:srgbClr val="526475"/>
                </a:solidFill>
              </a:defRPr>
            </a:lvl8pPr>
            <a:lvl9pPr>
              <a:defRPr sz="12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26475"/>
                </a:solidFill>
              </a:defRPr>
            </a:pPr>
            <a:r>
              <a:rPr sz="1275" b="0">
                <a:solidFill>
                  <a:srgbClr val="526475"/>
                </a:solidFill>
              </a:rPr>
              <a:t>W2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40D9A5-5EC6-44EC-8059-DA57F306C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4953000"/>
            <a:ext cx="90487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9C1605B-A022-4F42-B469-90C21AE02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475" y="50673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FFFFFF"/>
                </a:solidFill>
              </a:defRPr>
            </a:defPPr>
            <a:lvl1pPr>
              <a:defRPr sz="1275" b="1">
                <a:solidFill>
                  <a:srgbClr val="FFFFFF"/>
                </a:solidFill>
              </a:defRPr>
            </a:lvl1pPr>
            <a:lvl2pPr>
              <a:defRPr sz="1275" b="1">
                <a:solidFill>
                  <a:srgbClr val="FFFFFF"/>
                </a:solidFill>
              </a:defRPr>
            </a:lvl2pPr>
            <a:lvl3pPr>
              <a:defRPr sz="1275" b="1">
                <a:solidFill>
                  <a:srgbClr val="FFFFFF"/>
                </a:solidFill>
              </a:defRPr>
            </a:lvl3pPr>
            <a:lvl4pPr>
              <a:defRPr sz="1275" b="1">
                <a:solidFill>
                  <a:srgbClr val="FFFFFF"/>
                </a:solidFill>
              </a:defRPr>
            </a:lvl4pPr>
            <a:lvl5pPr>
              <a:defRPr sz="1275" b="1">
                <a:solidFill>
                  <a:srgbClr val="FFFFFF"/>
                </a:solidFill>
              </a:defRPr>
            </a:lvl5pPr>
            <a:lvl6pPr>
              <a:defRPr sz="1275" b="1">
                <a:solidFill>
                  <a:srgbClr val="FFFFFF"/>
                </a:solidFill>
              </a:defRPr>
            </a:lvl6pPr>
            <a:lvl7pPr>
              <a:defRPr sz="1275" b="1">
                <a:solidFill>
                  <a:srgbClr val="FFFFFF"/>
                </a:solidFill>
              </a:defRPr>
            </a:lvl7pPr>
            <a:lvl8pPr>
              <a:defRPr sz="1275" b="1">
                <a:solidFill>
                  <a:srgbClr val="FFFFFF"/>
                </a:solidFill>
              </a:defRPr>
            </a:lvl8pPr>
            <a:lvl9pPr>
              <a:defRPr sz="12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Analyze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8428696-1127-4805-A066-96CCE0B90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54387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526475"/>
                </a:solidFill>
              </a:defRPr>
            </a:defPPr>
            <a:lvl1pPr>
              <a:defRPr sz="1275" b="0">
                <a:solidFill>
                  <a:srgbClr val="526475"/>
                </a:solidFill>
              </a:defRPr>
            </a:lvl1pPr>
            <a:lvl2pPr>
              <a:defRPr sz="1275" b="0">
                <a:solidFill>
                  <a:srgbClr val="526475"/>
                </a:solidFill>
              </a:defRPr>
            </a:lvl2pPr>
            <a:lvl3pPr>
              <a:defRPr sz="1275" b="0">
                <a:solidFill>
                  <a:srgbClr val="526475"/>
                </a:solidFill>
              </a:defRPr>
            </a:lvl3pPr>
            <a:lvl4pPr>
              <a:defRPr sz="1275" b="0">
                <a:solidFill>
                  <a:srgbClr val="526475"/>
                </a:solidFill>
              </a:defRPr>
            </a:lvl4pPr>
            <a:lvl5pPr>
              <a:defRPr sz="1275" b="0">
                <a:solidFill>
                  <a:srgbClr val="526475"/>
                </a:solidFill>
              </a:defRPr>
            </a:lvl5pPr>
            <a:lvl6pPr>
              <a:defRPr sz="1275" b="0">
                <a:solidFill>
                  <a:srgbClr val="526475"/>
                </a:solidFill>
              </a:defRPr>
            </a:lvl6pPr>
            <a:lvl7pPr>
              <a:defRPr sz="1275" b="0">
                <a:solidFill>
                  <a:srgbClr val="526475"/>
                </a:solidFill>
              </a:defRPr>
            </a:lvl7pPr>
            <a:lvl8pPr>
              <a:defRPr sz="1275" b="0">
                <a:solidFill>
                  <a:srgbClr val="526475"/>
                </a:solidFill>
              </a:defRPr>
            </a:lvl8pPr>
            <a:lvl9pPr>
              <a:defRPr sz="12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26475"/>
                </a:solidFill>
              </a:defRPr>
            </a:pPr>
            <a:r>
              <a:rPr sz="1275" b="0">
                <a:solidFill>
                  <a:srgbClr val="526475"/>
                </a:solidFill>
              </a:rPr>
              <a:t>W3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F14191A-7919-4F03-969B-E55FC6E38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953000"/>
            <a:ext cx="90487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603D436-D2FD-41AE-A648-18C39C2CA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50673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FFFFFF"/>
                </a:solidFill>
              </a:defRPr>
            </a:defPPr>
            <a:lvl1pPr>
              <a:defRPr sz="1275" b="1">
                <a:solidFill>
                  <a:srgbClr val="FFFFFF"/>
                </a:solidFill>
              </a:defRPr>
            </a:lvl1pPr>
            <a:lvl2pPr>
              <a:defRPr sz="1275" b="1">
                <a:solidFill>
                  <a:srgbClr val="FFFFFF"/>
                </a:solidFill>
              </a:defRPr>
            </a:lvl2pPr>
            <a:lvl3pPr>
              <a:defRPr sz="1275" b="1">
                <a:solidFill>
                  <a:srgbClr val="FFFFFF"/>
                </a:solidFill>
              </a:defRPr>
            </a:lvl3pPr>
            <a:lvl4pPr>
              <a:defRPr sz="1275" b="1">
                <a:solidFill>
                  <a:srgbClr val="FFFFFF"/>
                </a:solidFill>
              </a:defRPr>
            </a:lvl4pPr>
            <a:lvl5pPr>
              <a:defRPr sz="1275" b="1">
                <a:solidFill>
                  <a:srgbClr val="FFFFFF"/>
                </a:solidFill>
              </a:defRPr>
            </a:lvl5pPr>
            <a:lvl6pPr>
              <a:defRPr sz="1275" b="1">
                <a:solidFill>
                  <a:srgbClr val="FFFFFF"/>
                </a:solidFill>
              </a:defRPr>
            </a:lvl6pPr>
            <a:lvl7pPr>
              <a:defRPr sz="1275" b="1">
                <a:solidFill>
                  <a:srgbClr val="FFFFFF"/>
                </a:solidFill>
              </a:defRPr>
            </a:lvl7pPr>
            <a:lvl8pPr>
              <a:defRPr sz="1275" b="1">
                <a:solidFill>
                  <a:srgbClr val="FFFFFF"/>
                </a:solidFill>
              </a:defRPr>
            </a:lvl8pPr>
            <a:lvl9pPr>
              <a:defRPr sz="12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Improve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79898DE-BDE8-412C-8B78-C4CFBBBB8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54387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526475"/>
                </a:solidFill>
              </a:defRPr>
            </a:defPPr>
            <a:lvl1pPr>
              <a:defRPr sz="1275" b="0">
                <a:solidFill>
                  <a:srgbClr val="526475"/>
                </a:solidFill>
              </a:defRPr>
            </a:lvl1pPr>
            <a:lvl2pPr>
              <a:defRPr sz="1275" b="0">
                <a:solidFill>
                  <a:srgbClr val="526475"/>
                </a:solidFill>
              </a:defRPr>
            </a:lvl2pPr>
            <a:lvl3pPr>
              <a:defRPr sz="1275" b="0">
                <a:solidFill>
                  <a:srgbClr val="526475"/>
                </a:solidFill>
              </a:defRPr>
            </a:lvl3pPr>
            <a:lvl4pPr>
              <a:defRPr sz="1275" b="0">
                <a:solidFill>
                  <a:srgbClr val="526475"/>
                </a:solidFill>
              </a:defRPr>
            </a:lvl4pPr>
            <a:lvl5pPr>
              <a:defRPr sz="1275" b="0">
                <a:solidFill>
                  <a:srgbClr val="526475"/>
                </a:solidFill>
              </a:defRPr>
            </a:lvl5pPr>
            <a:lvl6pPr>
              <a:defRPr sz="1275" b="0">
                <a:solidFill>
                  <a:srgbClr val="526475"/>
                </a:solidFill>
              </a:defRPr>
            </a:lvl6pPr>
            <a:lvl7pPr>
              <a:defRPr sz="1275" b="0">
                <a:solidFill>
                  <a:srgbClr val="526475"/>
                </a:solidFill>
              </a:defRPr>
            </a:lvl7pPr>
            <a:lvl8pPr>
              <a:defRPr sz="1275" b="0">
                <a:solidFill>
                  <a:srgbClr val="526475"/>
                </a:solidFill>
              </a:defRPr>
            </a:lvl8pPr>
            <a:lvl9pPr>
              <a:defRPr sz="12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26475"/>
                </a:solidFill>
              </a:defRPr>
            </a:pPr>
            <a:r>
              <a:rPr sz="1275" b="0">
                <a:solidFill>
                  <a:srgbClr val="526475"/>
                </a:solidFill>
              </a:rPr>
              <a:t>W4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5839033-A5DF-4C8C-8A79-A2C1EC5B0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953000"/>
            <a:ext cx="90487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7531A8D-1F1E-4647-9204-33FD774B9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50673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FFFFFF"/>
                </a:solidFill>
              </a:defRPr>
            </a:defPPr>
            <a:lvl1pPr>
              <a:defRPr sz="1275" b="1">
                <a:solidFill>
                  <a:srgbClr val="FFFFFF"/>
                </a:solidFill>
              </a:defRPr>
            </a:lvl1pPr>
            <a:lvl2pPr>
              <a:defRPr sz="1275" b="1">
                <a:solidFill>
                  <a:srgbClr val="FFFFFF"/>
                </a:solidFill>
              </a:defRPr>
            </a:lvl2pPr>
            <a:lvl3pPr>
              <a:defRPr sz="1275" b="1">
                <a:solidFill>
                  <a:srgbClr val="FFFFFF"/>
                </a:solidFill>
              </a:defRPr>
            </a:lvl3pPr>
            <a:lvl4pPr>
              <a:defRPr sz="1275" b="1">
                <a:solidFill>
                  <a:srgbClr val="FFFFFF"/>
                </a:solidFill>
              </a:defRPr>
            </a:lvl4pPr>
            <a:lvl5pPr>
              <a:defRPr sz="1275" b="1">
                <a:solidFill>
                  <a:srgbClr val="FFFFFF"/>
                </a:solidFill>
              </a:defRPr>
            </a:lvl5pPr>
            <a:lvl6pPr>
              <a:defRPr sz="1275" b="1">
                <a:solidFill>
                  <a:srgbClr val="FFFFFF"/>
                </a:solidFill>
              </a:defRPr>
            </a:lvl6pPr>
            <a:lvl7pPr>
              <a:defRPr sz="1275" b="1">
                <a:solidFill>
                  <a:srgbClr val="FFFFFF"/>
                </a:solidFill>
              </a:defRPr>
            </a:lvl7pPr>
            <a:lvl8pPr>
              <a:defRPr sz="1275" b="1">
                <a:solidFill>
                  <a:srgbClr val="FFFFFF"/>
                </a:solidFill>
              </a:defRPr>
            </a:lvl8pPr>
            <a:lvl9pPr>
              <a:defRPr sz="12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Control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A3C7D03-21D7-4F91-B6F1-DB847CE87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2025" y="54387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526475"/>
                </a:solidFill>
              </a:defRPr>
            </a:defPPr>
            <a:lvl1pPr>
              <a:defRPr sz="1275" b="0">
                <a:solidFill>
                  <a:srgbClr val="526475"/>
                </a:solidFill>
              </a:defRPr>
            </a:lvl1pPr>
            <a:lvl2pPr>
              <a:defRPr sz="1275" b="0">
                <a:solidFill>
                  <a:srgbClr val="526475"/>
                </a:solidFill>
              </a:defRPr>
            </a:lvl2pPr>
            <a:lvl3pPr>
              <a:defRPr sz="1275" b="0">
                <a:solidFill>
                  <a:srgbClr val="526475"/>
                </a:solidFill>
              </a:defRPr>
            </a:lvl3pPr>
            <a:lvl4pPr>
              <a:defRPr sz="1275" b="0">
                <a:solidFill>
                  <a:srgbClr val="526475"/>
                </a:solidFill>
              </a:defRPr>
            </a:lvl4pPr>
            <a:lvl5pPr>
              <a:defRPr sz="1275" b="0">
                <a:solidFill>
                  <a:srgbClr val="526475"/>
                </a:solidFill>
              </a:defRPr>
            </a:lvl5pPr>
            <a:lvl6pPr>
              <a:defRPr sz="1275" b="0">
                <a:solidFill>
                  <a:srgbClr val="526475"/>
                </a:solidFill>
              </a:defRPr>
            </a:lvl6pPr>
            <a:lvl7pPr>
              <a:defRPr sz="1275" b="0">
                <a:solidFill>
                  <a:srgbClr val="526475"/>
                </a:solidFill>
              </a:defRPr>
            </a:lvl7pPr>
            <a:lvl8pPr>
              <a:defRPr sz="1275" b="0">
                <a:solidFill>
                  <a:srgbClr val="526475"/>
                </a:solidFill>
              </a:defRPr>
            </a:lvl8pPr>
            <a:lvl9pPr>
              <a:defRPr sz="127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26475"/>
                </a:solidFill>
              </a:defRPr>
            </a:pPr>
            <a:r>
              <a:rPr sz="1275" b="0">
                <a:solidFill>
                  <a:srgbClr val="526475"/>
                </a:solidFill>
              </a:rPr>
              <a:t>W5</a:t>
            </a:r>
          </a:p>
        </p:txBody>
      </p:sp>
    </p:spTree>
    <p:extLst>
      <p:ext uri="{BB962C8B-B14F-4D97-AF65-F5344CB8AC3E}">
        <p14:creationId xmlns:p14="http://schemas.microsoft.com/office/powerpoint/2010/main" val="8081790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2026-10-25T14:12:25.7020000Z</dcterms:created>
  <dcterms:modified xsi:type="dcterms:W3CDTF">2026-10-25T14:12:25.7020000Z</dcterms:modified>
</coreProperties>
</file>